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5"/>
  </p:sldMasterIdLst>
  <p:sldIdLst>
    <p:sldId id="256" r:id="rId46"/>
    <p:sldId id="257" r:id="rId47"/>
    <p:sldId id="285" r:id="rId48"/>
    <p:sldId id="259" r:id="rId49"/>
    <p:sldId id="286" r:id="rId50"/>
    <p:sldId id="287" r:id="rId51"/>
    <p:sldId id="260" r:id="rId52"/>
    <p:sldId id="266" r:id="rId53"/>
    <p:sldId id="265" r:id="rId54"/>
    <p:sldId id="269" r:id="rId55"/>
    <p:sldId id="272" r:id="rId56"/>
    <p:sldId id="273" r:id="rId57"/>
    <p:sldId id="302" r:id="rId58"/>
    <p:sldId id="274" r:id="rId59"/>
    <p:sldId id="276" r:id="rId60"/>
    <p:sldId id="275" r:id="rId61"/>
    <p:sldId id="271" r:id="rId62"/>
    <p:sldId id="277" r:id="rId63"/>
    <p:sldId id="284" r:id="rId64"/>
    <p:sldId id="268" r:id="rId65"/>
    <p:sldId id="267" r:id="rId66"/>
    <p:sldId id="264" r:id="rId67"/>
    <p:sldId id="279" r:id="rId68"/>
    <p:sldId id="263" r:id="rId69"/>
    <p:sldId id="295" r:id="rId70"/>
    <p:sldId id="297" r:id="rId71"/>
    <p:sldId id="296" r:id="rId72"/>
    <p:sldId id="298" r:id="rId73"/>
    <p:sldId id="283" r:id="rId74"/>
    <p:sldId id="282" r:id="rId75"/>
    <p:sldId id="290" r:id="rId76"/>
    <p:sldId id="281" r:id="rId77"/>
    <p:sldId id="294" r:id="rId78"/>
    <p:sldId id="293" r:id="rId79"/>
    <p:sldId id="280" r:id="rId80"/>
    <p:sldId id="292" r:id="rId81"/>
    <p:sldId id="301" r:id="rId82"/>
    <p:sldId id="288" r:id="rId83"/>
    <p:sldId id="303" r:id="rId84"/>
    <p:sldId id="304" r:id="rId85"/>
    <p:sldId id="299" r:id="rId86"/>
    <p:sldId id="300" r:id="rId87"/>
    <p:sldId id="262" r:id="rId88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2A2F7-597B-40AA-97E9-3DB3167C966C}" v="153" dt="2024-05-29T19:57:48.1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presProps" Target="presProp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5" Type="http://schemas.openxmlformats.org/officeDocument/2006/relationships/customXml" Target="../customXml/item5.xml"/><Relationship Id="rId90" Type="http://schemas.openxmlformats.org/officeDocument/2006/relationships/viewProps" Target="viewProp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slide" Target="slides/slide3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8" Type="http://schemas.openxmlformats.org/officeDocument/2006/relationships/customXml" Target="../customXml/item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7" Type="http://schemas.openxmlformats.org/officeDocument/2006/relationships/customXml" Target="../customXml/item7.xml"/><Relationship Id="rId71" Type="http://schemas.openxmlformats.org/officeDocument/2006/relationships/slide" Target="slides/slide2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slideMaster" Target="slideMasters/slideMaster1.xml"/><Relationship Id="rId66" Type="http://schemas.openxmlformats.org/officeDocument/2006/relationships/slide" Target="slides/slide21.xml"/><Relationship Id="rId87" Type="http://schemas.openxmlformats.org/officeDocument/2006/relationships/slide" Target="slides/slide42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slide" Target="slides/slide11.xml"/><Relationship Id="rId77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ia maia" userId="646ca56f23bf0b10" providerId="LiveId" clId="{19D2A2F7-597B-40AA-97E9-3DB3167C966C}"/>
    <pc:docChg chg="custSel addSld delSld modSld sldOrd">
      <pc:chgData name="livia maia" userId="646ca56f23bf0b10" providerId="LiveId" clId="{19D2A2F7-597B-40AA-97E9-3DB3167C966C}" dt="2024-05-29T19:57:48.188" v="211" actId="27636"/>
      <pc:docMkLst>
        <pc:docMk/>
      </pc:docMkLst>
      <pc:sldChg chg="addSp modSp mod">
        <pc:chgData name="livia maia" userId="646ca56f23bf0b10" providerId="LiveId" clId="{19D2A2F7-597B-40AA-97E9-3DB3167C966C}" dt="2024-05-29T19:57:21.163" v="209" actId="1076"/>
        <pc:sldMkLst>
          <pc:docMk/>
          <pc:sldMk cId="1372824998" sldId="259"/>
        </pc:sldMkLst>
        <pc:spChg chg="mod">
          <ac:chgData name="livia maia" userId="646ca56f23bf0b10" providerId="LiveId" clId="{19D2A2F7-597B-40AA-97E9-3DB3167C966C}" dt="2024-05-29T19:57:00.123" v="204" actId="113"/>
          <ac:spMkLst>
            <pc:docMk/>
            <pc:sldMk cId="1372824998" sldId="259"/>
            <ac:spMk id="3" creationId="{3A8CC6CF-E29E-6B00-9323-0303B694C977}"/>
          </ac:spMkLst>
        </pc:spChg>
        <pc:spChg chg="mod">
          <ac:chgData name="livia maia" userId="646ca56f23bf0b10" providerId="LiveId" clId="{19D2A2F7-597B-40AA-97E9-3DB3167C966C}" dt="2024-05-29T19:57:14.325" v="206" actId="1076"/>
          <ac:spMkLst>
            <pc:docMk/>
            <pc:sldMk cId="1372824998" sldId="259"/>
            <ac:spMk id="5" creationId="{3A7E8CF9-1455-1152-6E86-E8D753AA54BA}"/>
          </ac:spMkLst>
        </pc:spChg>
        <pc:spChg chg="mod">
          <ac:chgData name="livia maia" userId="646ca56f23bf0b10" providerId="LiveId" clId="{19D2A2F7-597B-40AA-97E9-3DB3167C966C}" dt="2024-05-29T19:55:45.991" v="185" actId="255"/>
          <ac:spMkLst>
            <pc:docMk/>
            <pc:sldMk cId="1372824998" sldId="259"/>
            <ac:spMk id="7" creationId="{907D433B-3C3E-97B2-6EB0-2D2A04E6D976}"/>
          </ac:spMkLst>
        </pc:spChg>
        <pc:spChg chg="mod">
          <ac:chgData name="livia maia" userId="646ca56f23bf0b10" providerId="LiveId" clId="{19D2A2F7-597B-40AA-97E9-3DB3167C966C}" dt="2024-05-29T19:56:12.161" v="191" actId="113"/>
          <ac:spMkLst>
            <pc:docMk/>
            <pc:sldMk cId="1372824998" sldId="259"/>
            <ac:spMk id="9" creationId="{1319FF31-CEB3-B246-745D-3D25E6B3F0EC}"/>
          </ac:spMkLst>
        </pc:spChg>
        <pc:spChg chg="mod">
          <ac:chgData name="livia maia" userId="646ca56f23bf0b10" providerId="LiveId" clId="{19D2A2F7-597B-40AA-97E9-3DB3167C966C}" dt="2024-05-29T19:56:29.418" v="197" actId="113"/>
          <ac:spMkLst>
            <pc:docMk/>
            <pc:sldMk cId="1372824998" sldId="259"/>
            <ac:spMk id="11" creationId="{C8E1FDE1-9037-4913-50CA-CB27DD5CE879}"/>
          </ac:spMkLst>
        </pc:spChg>
        <pc:spChg chg="mod">
          <ac:chgData name="livia maia" userId="646ca56f23bf0b10" providerId="LiveId" clId="{19D2A2F7-597B-40AA-97E9-3DB3167C966C}" dt="2024-05-29T19:56:14.382" v="192" actId="1076"/>
          <ac:spMkLst>
            <pc:docMk/>
            <pc:sldMk cId="1372824998" sldId="259"/>
            <ac:spMk id="12" creationId="{B0B91FBE-2D9C-23FF-20E2-218BB03A837E}"/>
          </ac:spMkLst>
        </pc:spChg>
        <pc:graphicFrameChg chg="mod">
          <ac:chgData name="livia maia" userId="646ca56f23bf0b10" providerId="LiveId" clId="{19D2A2F7-597B-40AA-97E9-3DB3167C966C}" dt="2024-05-29T19:56:37.830" v="200" actId="1076"/>
          <ac:graphicFrameMkLst>
            <pc:docMk/>
            <pc:sldMk cId="1372824998" sldId="259"/>
            <ac:graphicFrameMk id="6" creationId="{952393A0-6E5F-A411-A6B9-F69B59DAE611}"/>
          </ac:graphicFrameMkLst>
        </pc:graphicFrameChg>
        <pc:graphicFrameChg chg="mod modGraphic">
          <ac:chgData name="livia maia" userId="646ca56f23bf0b10" providerId="LiveId" clId="{19D2A2F7-597B-40AA-97E9-3DB3167C966C}" dt="2024-05-29T19:56:19.985" v="195" actId="339"/>
          <ac:graphicFrameMkLst>
            <pc:docMk/>
            <pc:sldMk cId="1372824998" sldId="259"/>
            <ac:graphicFrameMk id="8" creationId="{8C2C98AF-B17E-2FEB-9418-05CA236BFD46}"/>
          </ac:graphicFrameMkLst>
        </pc:graphicFrameChg>
        <pc:graphicFrameChg chg="mod">
          <ac:chgData name="livia maia" userId="646ca56f23bf0b10" providerId="LiveId" clId="{19D2A2F7-597B-40AA-97E9-3DB3167C966C}" dt="2024-05-29T19:56:35.514" v="199" actId="1076"/>
          <ac:graphicFrameMkLst>
            <pc:docMk/>
            <pc:sldMk cId="1372824998" sldId="259"/>
            <ac:graphicFrameMk id="10" creationId="{40B6B17C-D74F-3757-0500-11FFF6C624FF}"/>
          </ac:graphicFrameMkLst>
        </pc:graphicFrameChg>
        <pc:picChg chg="add mod">
          <ac:chgData name="livia maia" userId="646ca56f23bf0b10" providerId="LiveId" clId="{19D2A2F7-597B-40AA-97E9-3DB3167C966C}" dt="2024-05-29T19:56:33.658" v="198" actId="1076"/>
          <ac:picMkLst>
            <pc:docMk/>
            <pc:sldMk cId="1372824998" sldId="259"/>
            <ac:picMk id="13" creationId="{29D6C8D6-1C8B-217F-1A43-0702D4C911E4}"/>
          </ac:picMkLst>
        </pc:picChg>
        <pc:picChg chg="mod">
          <ac:chgData name="livia maia" userId="646ca56f23bf0b10" providerId="LiveId" clId="{19D2A2F7-597B-40AA-97E9-3DB3167C966C}" dt="2024-05-29T19:57:21.163" v="209" actId="1076"/>
          <ac:picMkLst>
            <pc:docMk/>
            <pc:sldMk cId="1372824998" sldId="259"/>
            <ac:picMk id="1026" creationId="{708A91AF-71FF-17F5-9605-D1B4696BC0A9}"/>
          </ac:picMkLst>
        </pc:picChg>
      </pc:sldChg>
      <pc:sldChg chg="modSp">
        <pc:chgData name="livia maia" userId="646ca56f23bf0b10" providerId="LiveId" clId="{19D2A2F7-597B-40AA-97E9-3DB3167C966C}" dt="2024-05-28T20:51:52.942" v="1" actId="20577"/>
        <pc:sldMkLst>
          <pc:docMk/>
          <pc:sldMk cId="1982250524" sldId="265"/>
        </pc:sldMkLst>
        <pc:spChg chg="mod">
          <ac:chgData name="livia maia" userId="646ca56f23bf0b10" providerId="LiveId" clId="{19D2A2F7-597B-40AA-97E9-3DB3167C966C}" dt="2024-05-28T20:51:52.942" v="1" actId="20577"/>
          <ac:spMkLst>
            <pc:docMk/>
            <pc:sldMk cId="1982250524" sldId="265"/>
            <ac:spMk id="5" creationId="{60899E31-EF7D-2D19-2D87-E1DA37281038}"/>
          </ac:spMkLst>
        </pc:spChg>
      </pc:sldChg>
      <pc:sldChg chg="modSp mod ord">
        <pc:chgData name="livia maia" userId="646ca56f23bf0b10" providerId="LiveId" clId="{19D2A2F7-597B-40AA-97E9-3DB3167C966C}" dt="2024-05-29T19:43:07.335" v="109"/>
        <pc:sldMkLst>
          <pc:docMk/>
          <pc:sldMk cId="3997925675" sldId="272"/>
        </pc:sldMkLst>
        <pc:spChg chg="mod">
          <ac:chgData name="livia maia" userId="646ca56f23bf0b10" providerId="LiveId" clId="{19D2A2F7-597B-40AA-97E9-3DB3167C966C}" dt="2024-05-29T19:42:43.067" v="105" actId="20577"/>
          <ac:spMkLst>
            <pc:docMk/>
            <pc:sldMk cId="3997925675" sldId="272"/>
            <ac:spMk id="9" creationId="{37E318F1-DE21-A4C5-2DC6-CD7362989DE0}"/>
          </ac:spMkLst>
        </pc:spChg>
      </pc:sldChg>
      <pc:sldChg chg="ord">
        <pc:chgData name="livia maia" userId="646ca56f23bf0b10" providerId="LiveId" clId="{19D2A2F7-597B-40AA-97E9-3DB3167C966C}" dt="2024-05-29T19:43:02.373" v="107"/>
        <pc:sldMkLst>
          <pc:docMk/>
          <pc:sldMk cId="1525902095" sldId="273"/>
        </pc:sldMkLst>
      </pc:sldChg>
      <pc:sldChg chg="del">
        <pc:chgData name="livia maia" userId="646ca56f23bf0b10" providerId="LiveId" clId="{19D2A2F7-597B-40AA-97E9-3DB3167C966C}" dt="2024-05-29T19:44:03.481" v="110" actId="47"/>
        <pc:sldMkLst>
          <pc:docMk/>
          <pc:sldMk cId="58961726" sldId="289"/>
        </pc:sldMkLst>
      </pc:sldChg>
      <pc:sldChg chg="modSp mod">
        <pc:chgData name="livia maia" userId="646ca56f23bf0b10" providerId="LiveId" clId="{19D2A2F7-597B-40AA-97E9-3DB3167C966C}" dt="2024-05-29T19:57:48.188" v="211" actId="27636"/>
        <pc:sldMkLst>
          <pc:docMk/>
          <pc:sldMk cId="4180705702" sldId="299"/>
        </pc:sldMkLst>
        <pc:spChg chg="mod">
          <ac:chgData name="livia maia" userId="646ca56f23bf0b10" providerId="LiveId" clId="{19D2A2F7-597B-40AA-97E9-3DB3167C966C}" dt="2024-05-29T19:57:48.188" v="211" actId="27636"/>
          <ac:spMkLst>
            <pc:docMk/>
            <pc:sldMk cId="4180705702" sldId="299"/>
            <ac:spMk id="4" creationId="{EB3D2869-9023-3B6A-C7D8-1D95B71EDEBC}"/>
          </ac:spMkLst>
        </pc:spChg>
        <pc:spChg chg="mod">
          <ac:chgData name="livia maia" userId="646ca56f23bf0b10" providerId="LiveId" clId="{19D2A2F7-597B-40AA-97E9-3DB3167C966C}" dt="2024-05-29T19:51:05.316" v="172" actId="14100"/>
          <ac:spMkLst>
            <pc:docMk/>
            <pc:sldMk cId="4180705702" sldId="299"/>
            <ac:spMk id="5" creationId="{65B8E457-3157-20AB-04FD-04EA6DF29D0E}"/>
          </ac:spMkLst>
        </pc:spChg>
        <pc:spChg chg="mod">
          <ac:chgData name="livia maia" userId="646ca56f23bf0b10" providerId="LiveId" clId="{19D2A2F7-597B-40AA-97E9-3DB3167C966C}" dt="2024-05-29T19:51:50.883" v="179" actId="20577"/>
          <ac:spMkLst>
            <pc:docMk/>
            <pc:sldMk cId="4180705702" sldId="299"/>
            <ac:spMk id="7" creationId="{5AE363C3-229C-D105-622B-1B64908B00D5}"/>
          </ac:spMkLst>
        </pc:spChg>
      </pc:sldChg>
      <pc:sldChg chg="addSp delSp modSp new mod ord">
        <pc:chgData name="livia maia" userId="646ca56f23bf0b10" providerId="LiveId" clId="{19D2A2F7-597B-40AA-97E9-3DB3167C966C}" dt="2024-05-29T19:46:01.776" v="134"/>
        <pc:sldMkLst>
          <pc:docMk/>
          <pc:sldMk cId="1489778467" sldId="302"/>
        </pc:sldMkLst>
        <pc:spChg chg="del">
          <ac:chgData name="livia maia" userId="646ca56f23bf0b10" providerId="LiveId" clId="{19D2A2F7-597B-40AA-97E9-3DB3167C966C}" dt="2024-05-29T19:44:56.325" v="112" actId="478"/>
          <ac:spMkLst>
            <pc:docMk/>
            <pc:sldMk cId="1489778467" sldId="302"/>
            <ac:spMk id="2" creationId="{B0ACA8F2-E2D8-4019-2EE6-BFFA2724D3F4}"/>
          </ac:spMkLst>
        </pc:spChg>
        <pc:spChg chg="del">
          <ac:chgData name="livia maia" userId="646ca56f23bf0b10" providerId="LiveId" clId="{19D2A2F7-597B-40AA-97E9-3DB3167C966C}" dt="2024-05-29T19:44:59.529" v="113" actId="478"/>
          <ac:spMkLst>
            <pc:docMk/>
            <pc:sldMk cId="1489778467" sldId="302"/>
            <ac:spMk id="3" creationId="{556F873C-4947-A978-6EC2-6298D147D7A2}"/>
          </ac:spMkLst>
        </pc:spChg>
        <pc:spChg chg="add mod">
          <ac:chgData name="livia maia" userId="646ca56f23bf0b10" providerId="LiveId" clId="{19D2A2F7-597B-40AA-97E9-3DB3167C966C}" dt="2024-05-29T19:45:48.447" v="128" actId="1076"/>
          <ac:spMkLst>
            <pc:docMk/>
            <pc:sldMk cId="1489778467" sldId="302"/>
            <ac:spMk id="6" creationId="{F8D455AB-4BF0-E7E3-CA49-433357F6B2AA}"/>
          </ac:spMkLst>
        </pc:spChg>
        <pc:spChg chg="add mod">
          <ac:chgData name="livia maia" userId="646ca56f23bf0b10" providerId="LiveId" clId="{19D2A2F7-597B-40AA-97E9-3DB3167C966C}" dt="2024-05-29T19:45:42.890" v="126" actId="1076"/>
          <ac:spMkLst>
            <pc:docMk/>
            <pc:sldMk cId="1489778467" sldId="302"/>
            <ac:spMk id="7" creationId="{46E47F2D-2F49-BEDB-9892-E1EE8E613AE2}"/>
          </ac:spMkLst>
        </pc:spChg>
        <pc:graphicFrameChg chg="add mod">
          <ac:chgData name="livia maia" userId="646ca56f23bf0b10" providerId="LiveId" clId="{19D2A2F7-597B-40AA-97E9-3DB3167C966C}" dt="2024-05-29T19:45:45.750" v="127" actId="14100"/>
          <ac:graphicFrameMkLst>
            <pc:docMk/>
            <pc:sldMk cId="1489778467" sldId="302"/>
            <ac:graphicFrameMk id="4" creationId="{AA7F53C3-517C-1F2D-0634-77BED68CC3D7}"/>
          </ac:graphicFrameMkLst>
        </pc:graphicFrameChg>
        <pc:graphicFrameChg chg="add mod">
          <ac:chgData name="livia maia" userId="646ca56f23bf0b10" providerId="LiveId" clId="{19D2A2F7-597B-40AA-97E9-3DB3167C966C}" dt="2024-05-29T19:45:09.866" v="119" actId="14100"/>
          <ac:graphicFrameMkLst>
            <pc:docMk/>
            <pc:sldMk cId="1489778467" sldId="302"/>
            <ac:graphicFrameMk id="5" creationId="{9F9A73A6-7246-1978-1588-8D4166A3230E}"/>
          </ac:graphicFrameMkLst>
        </pc:graphicFrameChg>
      </pc:sldChg>
      <pc:sldChg chg="addSp delSp modSp new mod modAnim">
        <pc:chgData name="livia maia" userId="646ca56f23bf0b10" providerId="LiveId" clId="{19D2A2F7-597B-40AA-97E9-3DB3167C966C}" dt="2024-05-29T19:48:08.036" v="141"/>
        <pc:sldMkLst>
          <pc:docMk/>
          <pc:sldMk cId="967727522" sldId="303"/>
        </pc:sldMkLst>
        <pc:spChg chg="del">
          <ac:chgData name="livia maia" userId="646ca56f23bf0b10" providerId="LiveId" clId="{19D2A2F7-597B-40AA-97E9-3DB3167C966C}" dt="2024-05-29T19:47:39.435" v="136" actId="478"/>
          <ac:spMkLst>
            <pc:docMk/>
            <pc:sldMk cId="967727522" sldId="303"/>
            <ac:spMk id="2" creationId="{8D3FA01F-585B-373E-2768-4A08E313185F}"/>
          </ac:spMkLst>
        </pc:spChg>
        <pc:spChg chg="del">
          <ac:chgData name="livia maia" userId="646ca56f23bf0b10" providerId="LiveId" clId="{19D2A2F7-597B-40AA-97E9-3DB3167C966C}" dt="2024-05-29T19:47:42.389" v="137" actId="478"/>
          <ac:spMkLst>
            <pc:docMk/>
            <pc:sldMk cId="967727522" sldId="303"/>
            <ac:spMk id="3" creationId="{9C02289D-759B-226E-DF75-B129C9F73BEA}"/>
          </ac:spMkLst>
        </pc:spChg>
        <pc:spChg chg="add mod">
          <ac:chgData name="livia maia" userId="646ca56f23bf0b10" providerId="LiveId" clId="{19D2A2F7-597B-40AA-97E9-3DB3167C966C}" dt="2024-05-29T19:47:43.498" v="138"/>
          <ac:spMkLst>
            <pc:docMk/>
            <pc:sldMk cId="967727522" sldId="303"/>
            <ac:spMk id="4" creationId="{EE9F6A22-FF5C-0D23-DCCF-5E965291B289}"/>
          </ac:spMkLst>
        </pc:spChg>
        <pc:spChg chg="add mod">
          <ac:chgData name="livia maia" userId="646ca56f23bf0b10" providerId="LiveId" clId="{19D2A2F7-597B-40AA-97E9-3DB3167C966C}" dt="2024-05-29T19:48:04.521" v="140" actId="1076"/>
          <ac:spMkLst>
            <pc:docMk/>
            <pc:sldMk cId="967727522" sldId="303"/>
            <ac:spMk id="5" creationId="{FA393ED5-E3B9-3D6E-E7E0-7F76E781852F}"/>
          </ac:spMkLst>
        </pc:spChg>
        <pc:picChg chg="add mod">
          <ac:chgData name="livia maia" userId="646ca56f23bf0b10" providerId="LiveId" clId="{19D2A2F7-597B-40AA-97E9-3DB3167C966C}" dt="2024-05-29T19:48:04.521" v="140" actId="1076"/>
          <ac:picMkLst>
            <pc:docMk/>
            <pc:sldMk cId="967727522" sldId="303"/>
            <ac:picMk id="6" creationId="{AE6BEC7D-8867-6E2A-923E-00B3884EF5C8}"/>
          </ac:picMkLst>
        </pc:picChg>
      </pc:sldChg>
      <pc:sldChg chg="addSp delSp modSp new mod setBg modAnim">
        <pc:chgData name="livia maia" userId="646ca56f23bf0b10" providerId="LiveId" clId="{19D2A2F7-597B-40AA-97E9-3DB3167C966C}" dt="2024-05-29T19:50:15.449" v="162"/>
        <pc:sldMkLst>
          <pc:docMk/>
          <pc:sldMk cId="3420677386" sldId="304"/>
        </pc:sldMkLst>
        <pc:spChg chg="del">
          <ac:chgData name="livia maia" userId="646ca56f23bf0b10" providerId="LiveId" clId="{19D2A2F7-597B-40AA-97E9-3DB3167C966C}" dt="2024-05-29T19:48:40.796" v="143" actId="478"/>
          <ac:spMkLst>
            <pc:docMk/>
            <pc:sldMk cId="3420677386" sldId="304"/>
            <ac:spMk id="2" creationId="{4A67B9B6-215D-98DF-3067-E8CEC5F6674F}"/>
          </ac:spMkLst>
        </pc:spChg>
        <pc:spChg chg="del">
          <ac:chgData name="livia maia" userId="646ca56f23bf0b10" providerId="LiveId" clId="{19D2A2F7-597B-40AA-97E9-3DB3167C966C}" dt="2024-05-29T19:48:45.600" v="144" actId="478"/>
          <ac:spMkLst>
            <pc:docMk/>
            <pc:sldMk cId="3420677386" sldId="304"/>
            <ac:spMk id="3" creationId="{4AAD8E17-77CE-AABB-7C94-FE6676DBDD98}"/>
          </ac:spMkLst>
        </pc:spChg>
        <pc:picChg chg="add mod ord">
          <ac:chgData name="livia maia" userId="646ca56f23bf0b10" providerId="LiveId" clId="{19D2A2F7-597B-40AA-97E9-3DB3167C966C}" dt="2024-05-29T19:48:51.698" v="148" actId="26606"/>
          <ac:picMkLst>
            <pc:docMk/>
            <pc:sldMk cId="3420677386" sldId="304"/>
            <ac:picMk id="4" creationId="{79DDDC5D-3D82-676C-7DC1-184A9F4D8B4C}"/>
          </ac:picMkLst>
        </pc:picChg>
        <pc:picChg chg="add mod ord">
          <ac:chgData name="livia maia" userId="646ca56f23bf0b10" providerId="LiveId" clId="{19D2A2F7-597B-40AA-97E9-3DB3167C966C}" dt="2024-05-29T19:48:51.698" v="148" actId="26606"/>
          <ac:picMkLst>
            <pc:docMk/>
            <pc:sldMk cId="3420677386" sldId="304"/>
            <ac:picMk id="5" creationId="{B6964E68-D0F4-6C20-2EB2-E110EB652FF9}"/>
          </ac:picMkLst>
        </pc:picChg>
        <pc:picChg chg="add mod">
          <ac:chgData name="livia maia" userId="646ca56f23bf0b10" providerId="LiveId" clId="{19D2A2F7-597B-40AA-97E9-3DB3167C966C}" dt="2024-05-29T19:48:51.698" v="148" actId="26606"/>
          <ac:picMkLst>
            <pc:docMk/>
            <pc:sldMk cId="3420677386" sldId="304"/>
            <ac:picMk id="6" creationId="{F8138E1F-D322-F3E4-7FFB-76F74F3E14CC}"/>
          </ac:picMkLst>
        </pc:picChg>
        <pc:picChg chg="add mod">
          <ac:chgData name="livia maia" userId="646ca56f23bf0b10" providerId="LiveId" clId="{19D2A2F7-597B-40AA-97E9-3DB3167C966C}" dt="2024-05-29T19:48:51.698" v="148" actId="26606"/>
          <ac:picMkLst>
            <pc:docMk/>
            <pc:sldMk cId="3420677386" sldId="304"/>
            <ac:picMk id="7" creationId="{FB555D80-A7F6-D160-0E05-4940A7DB2EB4}"/>
          </ac:picMkLst>
        </pc:picChg>
        <pc:picChg chg="add mod">
          <ac:chgData name="livia maia" userId="646ca56f23bf0b10" providerId="LiveId" clId="{19D2A2F7-597B-40AA-97E9-3DB3167C966C}" dt="2024-05-29T19:49:48.699" v="157" actId="14100"/>
          <ac:picMkLst>
            <pc:docMk/>
            <pc:sldMk cId="3420677386" sldId="304"/>
            <ac:picMk id="8" creationId="{D63120F0-730C-02FE-45A2-6065436C2F7B}"/>
          </ac:picMkLst>
        </pc:picChg>
        <pc:picChg chg="add mod">
          <ac:chgData name="livia maia" userId="646ca56f23bf0b10" providerId="LiveId" clId="{19D2A2F7-597B-40AA-97E9-3DB3167C966C}" dt="2024-05-29T19:50:07.598" v="161" actId="1076"/>
          <ac:picMkLst>
            <pc:docMk/>
            <pc:sldMk cId="3420677386" sldId="304"/>
            <ac:picMk id="9" creationId="{11485B2B-33DA-8087-B8A1-ECE9C0A160A9}"/>
          </ac:picMkLst>
        </pc:picChg>
      </pc:sldChg>
      <pc:sldChg chg="addSp delSp modSp new del mod">
        <pc:chgData name="livia maia" userId="646ca56f23bf0b10" providerId="LiveId" clId="{19D2A2F7-597B-40AA-97E9-3DB3167C966C}" dt="2024-05-29T19:50:22.854" v="163" actId="47"/>
        <pc:sldMkLst>
          <pc:docMk/>
          <pc:sldMk cId="1785757036" sldId="305"/>
        </pc:sldMkLst>
        <pc:spChg chg="del">
          <ac:chgData name="livia maia" userId="646ca56f23bf0b10" providerId="LiveId" clId="{19D2A2F7-597B-40AA-97E9-3DB3167C966C}" dt="2024-05-29T19:49:18.045" v="150"/>
          <ac:spMkLst>
            <pc:docMk/>
            <pc:sldMk cId="1785757036" sldId="305"/>
            <ac:spMk id="2" creationId="{E74D77D7-ED3C-78EE-3FF7-9BF14790BE8B}"/>
          </ac:spMkLst>
        </pc:spChg>
        <pc:spChg chg="del">
          <ac:chgData name="livia maia" userId="646ca56f23bf0b10" providerId="LiveId" clId="{19D2A2F7-597B-40AA-97E9-3DB3167C966C}" dt="2024-05-29T19:49:39.706" v="152" actId="478"/>
          <ac:spMkLst>
            <pc:docMk/>
            <pc:sldMk cId="1785757036" sldId="305"/>
            <ac:spMk id="3" creationId="{07A48DBA-BB78-A744-53D7-18131E10F31F}"/>
          </ac:spMkLst>
        </pc:spChg>
        <pc:spChg chg="add mod">
          <ac:chgData name="livia maia" userId="646ca56f23bf0b10" providerId="LiveId" clId="{19D2A2F7-597B-40AA-97E9-3DB3167C966C}" dt="2024-05-29T19:49:28.424" v="151" actId="207"/>
          <ac:spMkLst>
            <pc:docMk/>
            <pc:sldMk cId="1785757036" sldId="305"/>
            <ac:spMk id="4" creationId="{B63ACB6B-B551-1EC0-D0E1-981781325B65}"/>
          </ac:spMkLst>
        </pc:spChg>
        <pc:picChg chg="add mod">
          <ac:chgData name="livia maia" userId="646ca56f23bf0b10" providerId="LiveId" clId="{19D2A2F7-597B-40AA-97E9-3DB3167C966C}" dt="2024-05-29T19:49:42.162" v="155" actId="1076"/>
          <ac:picMkLst>
            <pc:docMk/>
            <pc:sldMk cId="1785757036" sldId="305"/>
            <ac:picMk id="5" creationId="{DFD3827A-6B49-FA9A-39C4-95BB08675564}"/>
          </ac:picMkLst>
        </pc:picChg>
        <pc:picChg chg="add mod">
          <ac:chgData name="livia maia" userId="646ca56f23bf0b10" providerId="LiveId" clId="{19D2A2F7-597B-40AA-97E9-3DB3167C966C}" dt="2024-05-29T19:49:42.162" v="155" actId="1076"/>
          <ac:picMkLst>
            <pc:docMk/>
            <pc:sldMk cId="1785757036" sldId="305"/>
            <ac:picMk id="6" creationId="{3CCE5F40-6DB9-86B6-E621-90927F63C88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9.xml"/><Relationship Id="rId7" Type="http://schemas.openxmlformats.org/officeDocument/2006/relationships/image" Target="../media/image4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2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33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9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2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28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39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9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20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9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46.jpeg"/><Relationship Id="rId5" Type="http://schemas.openxmlformats.org/officeDocument/2006/relationships/image" Target="../media/image41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2.xml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8.gif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5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5" Type="http://schemas.openxmlformats.org/officeDocument/2006/relationships/image" Target="../media/image29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5" Type="http://schemas.openxmlformats.org/officeDocument/2006/relationships/image" Target="../media/image29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3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7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4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0.xml"/><Relationship Id="rId6" Type="http://schemas.openxmlformats.org/officeDocument/2006/relationships/image" Target="../media/image22.png"/><Relationship Id="rId5" Type="http://schemas.microsoft.com/office/2017/06/relationships/model3d" Target="../media/model3d1.glb"/><Relationship Id="rId10" Type="http://schemas.openxmlformats.org/officeDocument/2006/relationships/image" Target="../media/image26.gif"/><Relationship Id="rId4" Type="http://schemas.openxmlformats.org/officeDocument/2006/relationships/image" Target="../media/image21.jpeg"/><Relationship Id="rId9" Type="http://schemas.openxmlformats.org/officeDocument/2006/relationships/image" Target="../media/image2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26.xml"/><Relationship Id="rId4" Type="http://schemas.openxmlformats.org/officeDocument/2006/relationships/hyperlink" Target="mailto:liviabmaia@hotmai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3.xml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3889" y="3510472"/>
            <a:ext cx="15659634" cy="3411833"/>
          </a:xfrm>
        </p:spPr>
        <p:txBody>
          <a:bodyPr/>
          <a:lstStyle/>
          <a:p>
            <a:r>
              <a:rPr lang="pt-BR" dirty="0"/>
              <a:t>BIOMARCARDORES EM CÂNCER DE CABEÇA E PESCOÇO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Livia Bravo Maia - PhD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54150" y="8243412"/>
            <a:ext cx="11461750" cy="519113"/>
          </a:xfrm>
        </p:spPr>
        <p:txBody>
          <a:bodyPr/>
          <a:lstStyle/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Gerente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Médica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das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regionais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CO, NE 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Maringá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– DASA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Coordenadora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médica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da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patologia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digital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nacional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 – DASA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06882" y="-2"/>
            <a:ext cx="11474235" cy="5728133"/>
            <a:chOff x="329184" y="1"/>
            <a:chExt cx="524256" cy="5728133"/>
          </a:xfrm>
        </p:grpSpPr>
        <p:cxnSp>
          <p:nvCxnSpPr>
            <p:cNvPr id="6154" name="Straight Connector 6153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696" y="477067"/>
            <a:ext cx="16498608" cy="79877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1EB70E9A-3FD6-654D-77D0-63A8CF6E19CC}"/>
              </a:ext>
            </a:extLst>
          </p:cNvPr>
          <p:cNvSpPr txBox="1"/>
          <p:nvPr/>
        </p:nvSpPr>
        <p:spPr>
          <a:xfrm>
            <a:off x="1590348" y="5911807"/>
            <a:ext cx="15107304" cy="1394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>
                <a:latin typeface="+mj-lt"/>
                <a:ea typeface="+mj-ea"/>
                <a:cs typeface="+mj-cs"/>
              </a:rPr>
              <a:t>CEC QUERATINIZANTE – baixa frequência de HPV +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75" y="2590841"/>
            <a:ext cx="7604385" cy="133076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C1CE64F-8F0C-F77F-98D4-56470EDB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2860" y="1006801"/>
            <a:ext cx="5998464" cy="44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70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179" name="Picture 11" descr="CEC35">
            <a:extLst>
              <a:ext uri="{FF2B5EF4-FFF2-40B4-BE49-F238E27FC236}">
                <a16:creationId xmlns:a16="http://schemas.microsoft.com/office/drawing/2014/main" id="{26FACF3E-A696-57BA-1A7C-A7C126C0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713" y="2141206"/>
            <a:ext cx="4665449" cy="35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5DDF5498-D330-2CC6-7B88-56B33669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67" y="2141206"/>
            <a:ext cx="4693741" cy="35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F521207B-2A9F-30DD-F537-8F38ED3CE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16" y="2141207"/>
            <a:ext cx="4188937" cy="359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7">
            <a:extLst>
              <a:ext uri="{FF2B5EF4-FFF2-40B4-BE49-F238E27FC236}">
                <a16:creationId xmlns:a16="http://schemas.microsoft.com/office/drawing/2014/main" id="{9911DC61-6A2C-00A4-920C-A0E73E7DAB14}"/>
              </a:ext>
            </a:extLst>
          </p:cNvPr>
          <p:cNvSpPr txBox="1"/>
          <p:nvPr/>
        </p:nvSpPr>
        <p:spPr>
          <a:xfrm>
            <a:off x="1302327" y="6072242"/>
            <a:ext cx="13031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latin typeface="Times" panose="02020603050405020304" pitchFamily="18" charset="0"/>
                <a:cs typeface="Times" panose="02020603050405020304" pitchFamily="18" charset="0"/>
              </a:rPr>
              <a:t>PAPILAR                                                                                                        CEC NÃO QUERATINIZANTE                                                                      INDIFERENCIADO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37E318F1-DE21-A4C5-2DC6-CD7362989DE0}"/>
              </a:ext>
            </a:extLst>
          </p:cNvPr>
          <p:cNvSpPr txBox="1"/>
          <p:nvPr/>
        </p:nvSpPr>
        <p:spPr>
          <a:xfrm>
            <a:off x="6174198" y="7684129"/>
            <a:ext cx="517438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dirty="0">
                <a:latin typeface="Times" panose="02020603050405020304" pitchFamily="18" charset="0"/>
                <a:cs typeface="Times" panose="02020603050405020304" pitchFamily="18" charset="0"/>
              </a:rPr>
              <a:t>90% HPV 16</a:t>
            </a:r>
          </a:p>
        </p:txBody>
      </p:sp>
    </p:spTree>
    <p:extLst>
      <p:ext uri="{BB962C8B-B14F-4D97-AF65-F5344CB8AC3E}">
        <p14:creationId xmlns:p14="http://schemas.microsoft.com/office/powerpoint/2010/main" val="399792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10247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82028F-1916-7E70-DEF1-5D91281E6F63}"/>
              </a:ext>
            </a:extLst>
          </p:cNvPr>
          <p:cNvSpPr txBox="1">
            <a:spLocks/>
          </p:cNvSpPr>
          <p:nvPr/>
        </p:nvSpPr>
        <p:spPr>
          <a:xfrm>
            <a:off x="1257300" y="689794"/>
            <a:ext cx="15773400" cy="1506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br>
              <a:rPr lang="en-US" alt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CAP Testing Guidelines for</a:t>
            </a:r>
            <a:br>
              <a:rPr lang="en-US" alt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High Risk (HR)-HPV in H&amp;N SCC</a:t>
            </a:r>
            <a:br>
              <a:rPr lang="en-US" alt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50" name="Rectangle: Rounded Corners 10249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244" y="2381955"/>
            <a:ext cx="16549512" cy="715257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84" y="2701366"/>
            <a:ext cx="2379139" cy="414250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68F67DF3-F102-13B4-5F74-1E063F0B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664" y="6963103"/>
            <a:ext cx="7414435" cy="186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96DE79EF-003C-8155-72B9-F00890A0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86" y="8998285"/>
            <a:ext cx="2424140" cy="2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59931-E6F2-E4BE-06C1-2BC653E56980}"/>
              </a:ext>
            </a:extLst>
          </p:cNvPr>
          <p:cNvSpPr txBox="1">
            <a:spLocks/>
          </p:cNvSpPr>
          <p:nvPr/>
        </p:nvSpPr>
        <p:spPr>
          <a:xfrm>
            <a:off x="2111184" y="3598860"/>
            <a:ext cx="14419531" cy="2827296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786384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1720" kern="1200" dirty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#1: Strong recommendation – should perform HR-HPV on all patients with newly diagnosed OPSCC, including all histologic subtypes; on primary tumor or on regional LN metastasis when clinical findings c/w OP origin</a:t>
            </a:r>
          </a:p>
          <a:p>
            <a:pPr algn="just" defTabSz="786384">
              <a:lnSpc>
                <a:spcPct val="150000"/>
              </a:lnSpc>
              <a:spcAft>
                <a:spcPts val="600"/>
              </a:spcAft>
              <a:defRPr/>
            </a:pPr>
            <a:endParaRPr lang="en-US" sz="1720" kern="1200" dirty="0">
              <a:solidFill>
                <a:schemeClr val="tx1"/>
              </a:solidFill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algn="just" defTabSz="786384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en-US" sz="1720" kern="1200" dirty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#2: </a:t>
            </a:r>
            <a:r>
              <a:rPr lang="en-US" sz="1720" kern="1200" dirty="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Recommendation – For oropharyngeal tissue specimens (i.e., noncytologic), pathologists should perform HR-HPV testing by surrogate marker p16 IHC. Additional HPV-specific testing may be done at the discretion of the pathologist and/or treating clinician, or in the context of a clinical trial </a:t>
            </a:r>
            <a:endParaRPr lang="en-US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0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A7F53C3-517C-1F2D-0634-77BED68CC3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777853"/>
              </p:ext>
            </p:extLst>
          </p:nvPr>
        </p:nvGraphicFramePr>
        <p:xfrm>
          <a:off x="1703540" y="2869712"/>
          <a:ext cx="5911961" cy="4281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629400" imgH="4800600" progId="PBrush">
                  <p:embed/>
                </p:oleObj>
              </mc:Choice>
              <mc:Fallback>
                <p:oleObj name="Bitmap Image" r:id="rId2" imgW="6629400" imgH="4800600" progId="PBrush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AA7F53C3-517C-1F2D-0634-77BED68CC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3540" y="2869712"/>
                        <a:ext cx="5911961" cy="4281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F9A73A6-7246-1978-1588-8D4166A323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649012"/>
              </p:ext>
            </p:extLst>
          </p:nvPr>
        </p:nvGraphicFramePr>
        <p:xfrm>
          <a:off x="9143999" y="2918564"/>
          <a:ext cx="7029217" cy="417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8039160" imgH="4770000" progId="PBrush">
                  <p:embed/>
                </p:oleObj>
              </mc:Choice>
              <mc:Fallback>
                <p:oleObj name="Bitmap Image" r:id="rId4" imgW="8039160" imgH="4770000" progId="PBrush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9F9A73A6-7246-1978-1588-8D4166A323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3999" y="2918564"/>
                        <a:ext cx="7029217" cy="4171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F8D455AB-4BF0-E7E3-CA49-433357F6B2AA}"/>
              </a:ext>
            </a:extLst>
          </p:cNvPr>
          <p:cNvSpPr txBox="1"/>
          <p:nvPr/>
        </p:nvSpPr>
        <p:spPr>
          <a:xfrm>
            <a:off x="1936476" y="6715204"/>
            <a:ext cx="216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ALTO RISCO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E47F2D-2F49-BEDB-9892-E1EE8E613AE2}"/>
              </a:ext>
            </a:extLst>
          </p:cNvPr>
          <p:cNvSpPr txBox="1"/>
          <p:nvPr/>
        </p:nvSpPr>
        <p:spPr>
          <a:xfrm>
            <a:off x="14508224" y="6530538"/>
            <a:ext cx="216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BAIXO RISCO</a:t>
            </a: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IMUNO-HISTOQUÍMICA – p16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0FE4DE9-1D45-97B5-0C16-97AEE8B1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596" y="1901123"/>
            <a:ext cx="3714750" cy="28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E9DED5-E036-09D4-BB85-7D8023EFD42C}"/>
              </a:ext>
            </a:extLst>
          </p:cNvPr>
          <p:cNvSpPr txBox="1">
            <a:spLocks/>
          </p:cNvSpPr>
          <p:nvPr/>
        </p:nvSpPr>
        <p:spPr>
          <a:xfrm>
            <a:off x="709211" y="2877171"/>
            <a:ext cx="11531950" cy="2288077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Todos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os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CEC de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orofaringe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endParaRPr lang="en-US" sz="3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Positivo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: 70 %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céls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tumorais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marcação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nuclear e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citoplasmática</a:t>
            </a:r>
            <a:endParaRPr lang="en-US" sz="3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3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Negativo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somente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marcação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citoplasmática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000" dirty="0" err="1">
                <a:latin typeface="Times" panose="02020603050405020304" pitchFamily="18" charset="0"/>
                <a:cs typeface="Times" panose="02020603050405020304" pitchFamily="18" charset="0"/>
              </a:rPr>
              <a:t>ou</a:t>
            </a:r>
            <a:r>
              <a:rPr lang="en-US" sz="3000" dirty="0">
                <a:latin typeface="Times" panose="02020603050405020304" pitchFamily="18" charset="0"/>
                <a:cs typeface="Times" panose="02020603050405020304" pitchFamily="18" charset="0"/>
              </a:rPr>
              <a:t> nuclear.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BC02E3E-81D8-8862-C11A-54B13D29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595" y="5085584"/>
            <a:ext cx="37147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B5979A53-A289-30E3-504B-520056DE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229" y="7421750"/>
            <a:ext cx="341947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76DAEE6A-B553-A2F3-8D8D-2C343056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030" y="6718011"/>
            <a:ext cx="28098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38876ABF-C94F-2296-55A0-21BEF7705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5" y="5970298"/>
            <a:ext cx="9029406" cy="31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12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2BD10DA1-7C8C-1AA8-B5ED-6F517DB2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3" y="279069"/>
            <a:ext cx="6885261" cy="44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A0D2649A-5694-B2E5-ADBA-496F6B86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130" y="572695"/>
            <a:ext cx="7271110" cy="473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F134FBA-CAC7-1825-F567-CCE50301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56" y="3580043"/>
            <a:ext cx="11942888" cy="56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9ABA43D7-7320-3C3F-2E57-7AD3E971C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986" y="7154125"/>
            <a:ext cx="5974915" cy="29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11">
            <a:extLst>
              <a:ext uri="{FF2B5EF4-FFF2-40B4-BE49-F238E27FC236}">
                <a16:creationId xmlns:a16="http://schemas.microsoft.com/office/drawing/2014/main" id="{F6698A56-3100-E094-CA31-4A0E07B236CC}"/>
              </a:ext>
            </a:extLst>
          </p:cNvPr>
          <p:cNvSpPr txBox="1"/>
          <p:nvPr/>
        </p:nvSpPr>
        <p:spPr>
          <a:xfrm>
            <a:off x="16907860" y="9743933"/>
            <a:ext cx="138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P16 10x</a:t>
            </a:r>
          </a:p>
        </p:txBody>
      </p:sp>
      <p:sp>
        <p:nvSpPr>
          <p:cNvPr id="8" name="CaixaDeTexto 11">
            <a:extLst>
              <a:ext uri="{FF2B5EF4-FFF2-40B4-BE49-F238E27FC236}">
                <a16:creationId xmlns:a16="http://schemas.microsoft.com/office/drawing/2014/main" id="{F6698A56-3100-E094-CA31-4A0E07B236CC}"/>
              </a:ext>
            </a:extLst>
          </p:cNvPr>
          <p:cNvSpPr txBox="1"/>
          <p:nvPr/>
        </p:nvSpPr>
        <p:spPr>
          <a:xfrm>
            <a:off x="16722761" y="4941703"/>
            <a:ext cx="138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P16 40x</a:t>
            </a:r>
          </a:p>
        </p:txBody>
      </p:sp>
      <p:sp>
        <p:nvSpPr>
          <p:cNvPr id="9" name="CaixaDeTexto 13">
            <a:extLst>
              <a:ext uri="{FF2B5EF4-FFF2-40B4-BE49-F238E27FC236}">
                <a16:creationId xmlns:a16="http://schemas.microsoft.com/office/drawing/2014/main" id="{BA6E5CCB-33E8-3B7C-3ED1-FC6854C22EB6}"/>
              </a:ext>
            </a:extLst>
          </p:cNvPr>
          <p:cNvSpPr txBox="1"/>
          <p:nvPr/>
        </p:nvSpPr>
        <p:spPr>
          <a:xfrm>
            <a:off x="3209785" y="8909033"/>
            <a:ext cx="12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HE 10x</a:t>
            </a:r>
          </a:p>
        </p:txBody>
      </p:sp>
      <p:sp>
        <p:nvSpPr>
          <p:cNvPr id="10" name="CaixaDeTexto 13">
            <a:extLst>
              <a:ext uri="{FF2B5EF4-FFF2-40B4-BE49-F238E27FC236}">
                <a16:creationId xmlns:a16="http://schemas.microsoft.com/office/drawing/2014/main" id="{BA6E5CCB-33E8-3B7C-3ED1-FC6854C22EB6}"/>
              </a:ext>
            </a:extLst>
          </p:cNvPr>
          <p:cNvSpPr txBox="1"/>
          <p:nvPr/>
        </p:nvSpPr>
        <p:spPr>
          <a:xfrm>
            <a:off x="6269367" y="3210711"/>
            <a:ext cx="12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HE 40x</a:t>
            </a:r>
          </a:p>
        </p:txBody>
      </p:sp>
    </p:spTree>
    <p:extLst>
      <p:ext uri="{BB962C8B-B14F-4D97-AF65-F5344CB8AC3E}">
        <p14:creationId xmlns:p14="http://schemas.microsoft.com/office/powerpoint/2010/main" val="32351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22" y="4516372"/>
            <a:ext cx="7114490" cy="1245035"/>
          </a:xfrm>
          <a:prstGeom prst="rect">
            <a:avLst/>
          </a:prstGeom>
        </p:spPr>
      </p:pic>
      <p:cxnSp>
        <p:nvCxnSpPr>
          <p:cNvPr id="11271" name="Straight Connector 11270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0" y="2360830"/>
            <a:ext cx="0" cy="5565341"/>
          </a:xfrm>
          <a:prstGeom prst="line">
            <a:avLst/>
          </a:prstGeom>
          <a:ln w="19050">
            <a:solidFill>
              <a:srgbClr val="005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3F3C937-FF95-D20E-A885-740582CB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7040" y="2118096"/>
            <a:ext cx="8710621" cy="701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643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717C152-4691-B010-36F4-0569BE25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3" y="1206428"/>
            <a:ext cx="8140146" cy="29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804801"/>
            <a:ext cx="8140146" cy="1424525"/>
          </a:xfrm>
          <a:prstGeom prst="rect">
            <a:avLst/>
          </a:prstGeom>
        </p:spPr>
      </p:pic>
      <p:sp>
        <p:nvSpPr>
          <p:cNvPr id="12301" name="Rectangle 1229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2" name="Rectangle 1229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E85E8DE0-6610-A780-EE3D-3FC1CCEE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1" y="1827647"/>
            <a:ext cx="8140146" cy="64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73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7CDC7AB-9B60-BDE1-6419-965572852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29" y="354920"/>
            <a:ext cx="6754168" cy="912622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8E53947-6C6B-C0FC-990E-E30042CC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141207"/>
            <a:ext cx="145923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820B954-4651-11BD-7DF5-43D75F7E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73" y="900998"/>
            <a:ext cx="36099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B240E1E-BE1B-EEEC-7E39-A0215C7F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6925" y="3826845"/>
            <a:ext cx="10107836" cy="50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0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B45E30CB-81B0-8DFB-C185-A921D3B079A8}"/>
              </a:ext>
            </a:extLst>
          </p:cNvPr>
          <p:cNvSpPr txBox="1">
            <a:spLocks noGrp="1"/>
          </p:cNvSpPr>
          <p:nvPr/>
        </p:nvSpPr>
        <p:spPr>
          <a:xfrm>
            <a:off x="162030" y="616814"/>
            <a:ext cx="12526836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 baseline="0">
                <a:solidFill>
                  <a:schemeClr val="bg1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800" b="1" kern="0" dirty="0">
                <a:solidFill>
                  <a:schemeClr val="accent6">
                    <a:lumMod val="50000"/>
                  </a:schemeClr>
                </a:solidFill>
              </a:rPr>
              <a:t>EFEITOS IMUNOMEDIADOS NO CÂNCER DE CABEÇA E PESCOÇO</a:t>
            </a:r>
            <a:endParaRPr lang="pt-B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EBA3649-BA30-B361-CF8D-9EF0040EBB6B}"/>
              </a:ext>
            </a:extLst>
          </p:cNvPr>
          <p:cNvSpPr>
            <a:spLocks noGrp="1"/>
          </p:cNvSpPr>
          <p:nvPr/>
        </p:nvSpPr>
        <p:spPr>
          <a:xfrm>
            <a:off x="1003539" y="2440068"/>
            <a:ext cx="15367979" cy="4864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500" b="0" i="0" kern="1200" smtClean="0">
                <a:solidFill>
                  <a:srgbClr val="3A3A3A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pt-BR" sz="7200" b="1" i="0" u="none" strike="noStrike" dirty="0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Tumores HPV + são significantemente mais </a:t>
            </a:r>
            <a:r>
              <a:rPr lang="pt-BR" sz="7200" b="1" i="0" u="none" strike="noStrike" dirty="0" err="1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imuno-infiltrados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comparado a tumores HPV-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pt-B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Maior taxa de </a:t>
            </a:r>
            <a:r>
              <a:rPr lang="pt-BR" sz="72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infiltração de componentes imunossupressores 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entre os tipos de câncer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pt-B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 </a:t>
            </a:r>
            <a:r>
              <a:rPr lang="pt-BR" sz="72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 associados ao tabaco imunologicamente frios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baixa infiltração de linfócitos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pt-B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HPV associado a </a:t>
            </a:r>
            <a:r>
              <a:rPr lang="pt-BR" sz="7200" b="1" i="0" u="none" strike="noStrike" dirty="0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maior diversidade de receptores de </a:t>
            </a:r>
            <a:r>
              <a:rPr lang="pt-BR" sz="7200" b="1" i="0" u="none" strike="noStrike" dirty="0" err="1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Iinf</a:t>
            </a:r>
            <a:r>
              <a:rPr lang="pt-BR" sz="7200" b="1" i="0" u="none" strike="noStrike" dirty="0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&gt; resposta inflamatória e atividade </a:t>
            </a:r>
            <a:r>
              <a:rPr lang="pt-BR" sz="72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citolítica</a:t>
            </a:r>
            <a:r>
              <a:rPr lang="pt-B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pt-BR" sz="7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/>
            <a:r>
              <a:rPr lang="pt-B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Sítio anatômico é um ponto chave para imunogenicidade tumoral. </a:t>
            </a:r>
            <a:r>
              <a:rPr lang="pt-BR" sz="7200" b="1" i="0" u="none" strike="noStrike" dirty="0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Tecido rico em linfócitos na orofaringe</a:t>
            </a:r>
          </a:p>
          <a:p>
            <a:pPr algn="l" rtl="0" fontAlgn="base"/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pt-BR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pt-BR" sz="7200" b="1" i="0" u="none" strike="noStrike" dirty="0">
                <a:solidFill>
                  <a:srgbClr val="70AD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CCP - elevados níveis de infiltração de células NK </a:t>
            </a:r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comparado a outros tipo de câncer</a:t>
            </a:r>
            <a: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en-US" sz="7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9" name="CaixaDeTexto 7">
            <a:extLst>
              <a:ext uri="{FF2B5EF4-FFF2-40B4-BE49-F238E27FC236}">
                <a16:creationId xmlns:a16="http://schemas.microsoft.com/office/drawing/2014/main" id="{5AD4A6B1-B026-FF30-3DDA-24368480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803" y="8754898"/>
            <a:ext cx="8556480" cy="20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pt-BR" sz="800" dirty="0">
                <a:latin typeface="Times" panose="02020603050405020304" pitchFamily="18" charset="0"/>
                <a:cs typeface="Times" panose="02020603050405020304" pitchFamily="18" charset="0"/>
              </a:rPr>
              <a:t>Qian JM, Schoenfeld JD. Radiotherapy and Immunotherapy for Head and Neck Cancer. </a:t>
            </a:r>
            <a:r>
              <a:rPr lang="en-US" altLang="pt-BR" sz="800" i="1" dirty="0">
                <a:latin typeface="Times" panose="02020603050405020304" pitchFamily="18" charset="0"/>
                <a:cs typeface="Times" panose="02020603050405020304" pitchFamily="18" charset="0"/>
              </a:rPr>
              <a:t>Front Oncol</a:t>
            </a:r>
            <a:r>
              <a:rPr lang="en-US" altLang="pt-BR" sz="800" dirty="0">
                <a:latin typeface="Times" panose="02020603050405020304" pitchFamily="18" charset="0"/>
                <a:cs typeface="Times" panose="02020603050405020304" pitchFamily="18" charset="0"/>
              </a:rPr>
              <a:t>. 2021</a:t>
            </a:r>
            <a:endParaRPr lang="pt-BR" altLang="pt-BR" sz="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1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Livia Bravo Maia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C78456E3-2E70-AF81-134C-E7CFEB736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PDL-1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A033EA-D8C0-C8B9-4B1F-19874F616C39}"/>
              </a:ext>
            </a:extLst>
          </p:cNvPr>
          <p:cNvSpPr txBox="1">
            <a:spLocks/>
          </p:cNvSpPr>
          <p:nvPr/>
        </p:nvSpPr>
        <p:spPr>
          <a:xfrm>
            <a:off x="4474284" y="2358120"/>
            <a:ext cx="9339432" cy="557076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Number of PD-L1 staining cells (tumor cells, lymphocytes, macrophages) divided by the total number of viable tumor cells, multiplied by 100: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Although the result of the calculation can exceed 100, 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maximum score is defined as CPS 100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25463" lvl="1" indent="-3429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Scores are given 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whole numbers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(no fractions).</a:t>
            </a:r>
          </a:p>
          <a:p>
            <a:pPr marL="525463" lvl="1" indent="-3429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HNSCC tissue specimens that are tested for PD-L1 expression are scored and considered in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three groups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based on a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Combined Positive Score (CPS):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CPS &lt; 1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CPS ≥ 1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CPS ≥ 20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36BEA2B-71A6-ED07-CCE8-E9CD04E0E19C}"/>
              </a:ext>
            </a:extLst>
          </p:cNvPr>
          <p:cNvSpPr txBox="1"/>
          <p:nvPr/>
        </p:nvSpPr>
        <p:spPr>
          <a:xfrm>
            <a:off x="4339506" y="8972225"/>
            <a:ext cx="8315697" cy="353943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PD-1</a:t>
            </a:r>
            <a:r>
              <a:rPr lang="en-US" sz="900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programmed death protein-1, </a:t>
            </a:r>
            <a:r>
              <a:rPr lang="en-US" sz="900" b="1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</a:t>
            </a:r>
            <a:r>
              <a:rPr lang="en-US" sz="900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programmed death protein ligand-1, </a:t>
            </a:r>
            <a:r>
              <a:rPr lang="en-US" sz="900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 PD-L1 IHC 22C3 pharmDx Interpretation Manual</a:t>
            </a:r>
          </a:p>
          <a:p>
            <a:pPr>
              <a:buNone/>
            </a:pPr>
            <a:endParaRPr lang="en-US" sz="800" i="1" dirty="0">
              <a:solidFill>
                <a:srgbClr val="503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8CEB628-753E-F399-4829-5817CD21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33" y="3184552"/>
            <a:ext cx="84296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16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5800" y="12723"/>
            <a:ext cx="5352414" cy="10287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9" name="Freeform: Shape 14348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351" name="Rectangle 14350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348" y="3989106"/>
            <a:ext cx="6533391" cy="6061113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AB3B70-7240-5B05-62A7-846C43695F5F}"/>
              </a:ext>
            </a:extLst>
          </p:cNvPr>
          <p:cNvSpPr txBox="1">
            <a:spLocks/>
          </p:cNvSpPr>
          <p:nvPr/>
        </p:nvSpPr>
        <p:spPr>
          <a:xfrm>
            <a:off x="993270" y="4293706"/>
            <a:ext cx="4562704" cy="4361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CPS: Example Calculation Method</a:t>
            </a:r>
            <a:br>
              <a:rPr lang="en-US" sz="51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1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Heterogeneous PD-L1 Staining Area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584B9D1-8509-EC84-97C7-C34A62C3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5974" y="1623008"/>
            <a:ext cx="6426953" cy="39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BF3561-9A4F-7F26-8522-596A14B49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0895" y="2278834"/>
            <a:ext cx="5129299" cy="24819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60" y="5143500"/>
            <a:ext cx="10668634" cy="18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3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CPS - EXEMPLOS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8EAB51A6-B4E0-C474-7603-084D38A9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5" y="3064827"/>
            <a:ext cx="7623167" cy="46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85">
            <a:extLst>
              <a:ext uri="{FF2B5EF4-FFF2-40B4-BE49-F238E27FC236}">
                <a16:creationId xmlns:a16="http://schemas.microsoft.com/office/drawing/2014/main" id="{71CF2662-A84B-2E93-2E0A-307DDADF9AD4}"/>
              </a:ext>
            </a:extLst>
          </p:cNvPr>
          <p:cNvSpPr txBox="1"/>
          <p:nvPr/>
        </p:nvSpPr>
        <p:spPr>
          <a:xfrm>
            <a:off x="10587497" y="5999209"/>
            <a:ext cx="353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# of viable tumor cells = ~ 500</a:t>
            </a:r>
          </a:p>
        </p:txBody>
      </p:sp>
      <p:sp>
        <p:nvSpPr>
          <p:cNvPr id="5" name="TextBox 682">
            <a:extLst>
              <a:ext uri="{FF2B5EF4-FFF2-40B4-BE49-F238E27FC236}">
                <a16:creationId xmlns:a16="http://schemas.microsoft.com/office/drawing/2014/main" id="{35BFDF75-B526-5F42-2970-336E1D28703A}"/>
              </a:ext>
            </a:extLst>
          </p:cNvPr>
          <p:cNvSpPr txBox="1"/>
          <p:nvPr/>
        </p:nvSpPr>
        <p:spPr>
          <a:xfrm>
            <a:off x="10474877" y="3172538"/>
            <a:ext cx="27973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>
              <a:solidFill>
                <a:srgbClr val="50328F"/>
              </a:solidFill>
            </a:endParaRPr>
          </a:p>
          <a:p>
            <a:r>
              <a:rPr lang="en-US" sz="20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  </a:t>
            </a:r>
            <a:r>
              <a:rPr lang="en-US" sz="24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50</a:t>
            </a:r>
          </a:p>
          <a:p>
            <a:r>
              <a:rPr lang="en-US" sz="24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------- x 100  =  </a:t>
            </a:r>
            <a:r>
              <a:rPr lang="en-US" sz="28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10</a:t>
            </a:r>
            <a:endParaRPr lang="en-US" sz="2400" b="1" dirty="0">
              <a:solidFill>
                <a:srgbClr val="50328F"/>
              </a:solidFill>
              <a:latin typeface="Agilent TT CondLight" panose="020B0306020002020203" pitchFamily="34" charset="0"/>
            </a:endParaRPr>
          </a:p>
          <a:p>
            <a:r>
              <a:rPr lang="en-US" sz="24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 500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8BBBD2EC-8E4F-6268-EC9E-782E4F407D2D}"/>
              </a:ext>
            </a:extLst>
          </p:cNvPr>
          <p:cNvSpPr txBox="1"/>
          <p:nvPr/>
        </p:nvSpPr>
        <p:spPr>
          <a:xfrm>
            <a:off x="5110842" y="9244494"/>
            <a:ext cx="8315697" cy="3847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PD-1</a:t>
            </a:r>
            <a:r>
              <a:rPr lang="en-US" sz="1000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programmed death protein-1, </a:t>
            </a:r>
            <a:r>
              <a:rPr lang="en-US" sz="1000" b="1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PD-L1</a:t>
            </a:r>
            <a:r>
              <a:rPr lang="en-US" sz="1000" i="1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programmed death protein ligand-1, </a:t>
            </a:r>
            <a:r>
              <a:rPr lang="en-US" sz="1000" dirty="0">
                <a:solidFill>
                  <a:srgbClr val="5032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 PD-L1 IHC 22C3 pharmDx Interpretation Manual</a:t>
            </a:r>
          </a:p>
          <a:p>
            <a:pPr>
              <a:buNone/>
            </a:pPr>
            <a:endParaRPr lang="en-US" sz="900" i="1" dirty="0">
              <a:solidFill>
                <a:srgbClr val="5032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37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D8CA738F-E67D-2C62-E3B4-033CCE14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55" y="2362825"/>
            <a:ext cx="7653996" cy="476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2045060E-A64E-8BC1-DE73-A7D393C56B2C}"/>
              </a:ext>
            </a:extLst>
          </p:cNvPr>
          <p:cNvSpPr txBox="1"/>
          <p:nvPr/>
        </p:nvSpPr>
        <p:spPr>
          <a:xfrm>
            <a:off x="10438848" y="2784447"/>
            <a:ext cx="28432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>
              <a:solidFill>
                <a:srgbClr val="50328F"/>
              </a:solidFill>
            </a:endParaRPr>
          </a:p>
          <a:p>
            <a:r>
              <a:rPr lang="en-US" sz="1600" b="1" dirty="0">
                <a:solidFill>
                  <a:srgbClr val="50328F"/>
                </a:solidFill>
              </a:rPr>
              <a:t>  </a:t>
            </a:r>
            <a:r>
              <a:rPr lang="en-US" sz="24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60</a:t>
            </a:r>
          </a:p>
          <a:p>
            <a:r>
              <a:rPr lang="en-US" sz="24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--------  x 100  =  </a:t>
            </a:r>
            <a:r>
              <a:rPr lang="en-US" sz="28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30</a:t>
            </a:r>
            <a:endParaRPr lang="en-US" sz="2400" b="1" dirty="0">
              <a:solidFill>
                <a:srgbClr val="50328F"/>
              </a:solidFill>
              <a:latin typeface="Agilent TT CondLight" panose="020B0306020002020203" pitchFamily="34" charset="0"/>
            </a:endParaRPr>
          </a:p>
          <a:p>
            <a:r>
              <a:rPr lang="en-US" sz="2400" b="1" dirty="0">
                <a:solidFill>
                  <a:srgbClr val="50328F"/>
                </a:solidFill>
                <a:latin typeface="Agilent TT CondLight" panose="020B0306020002020203" pitchFamily="34" charset="0"/>
              </a:rPr>
              <a:t>  200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2BA971CC-E0F3-EA14-1116-8A7EFF85FAB5}"/>
              </a:ext>
            </a:extLst>
          </p:cNvPr>
          <p:cNvSpPr/>
          <p:nvPr/>
        </p:nvSpPr>
        <p:spPr>
          <a:xfrm>
            <a:off x="10323698" y="2889215"/>
            <a:ext cx="3004298" cy="147138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rgbClr val="50328F"/>
              </a:solidFill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F1627B90-3079-E28E-820F-D3E8266DE6EB}"/>
              </a:ext>
            </a:extLst>
          </p:cNvPr>
          <p:cNvSpPr txBox="1"/>
          <p:nvPr/>
        </p:nvSpPr>
        <p:spPr>
          <a:xfrm>
            <a:off x="10212463" y="5293137"/>
            <a:ext cx="31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50328F"/>
                </a:solidFill>
                <a:latin typeface="Agilent TT CondLight" panose="020B0306020002020203" pitchFamily="34" charset="0"/>
              </a:rPr>
              <a:t>Total # of viable tumor cells = ~ 200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AC7E5106-AE14-BAC0-AB9A-BFCF0279FA44}"/>
              </a:ext>
            </a:extLst>
          </p:cNvPr>
          <p:cNvSpPr txBox="1"/>
          <p:nvPr/>
        </p:nvSpPr>
        <p:spPr>
          <a:xfrm>
            <a:off x="5637908" y="9059367"/>
            <a:ext cx="8315697" cy="3847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i="1" dirty="0">
                <a:solidFill>
                  <a:srgbClr val="50328F"/>
                </a:solidFill>
              </a:rPr>
              <a:t>PD-1</a:t>
            </a:r>
            <a:r>
              <a:rPr lang="en-US" sz="1000" i="1" dirty="0">
                <a:solidFill>
                  <a:srgbClr val="50328F"/>
                </a:solidFill>
              </a:rPr>
              <a:t> programmed death protein-1, </a:t>
            </a:r>
            <a:r>
              <a:rPr lang="en-US" sz="1000" b="1" i="1" dirty="0">
                <a:solidFill>
                  <a:srgbClr val="50328F"/>
                </a:solidFill>
              </a:rPr>
              <a:t>PD-L1</a:t>
            </a:r>
            <a:r>
              <a:rPr lang="en-US" sz="1000" i="1" dirty="0">
                <a:solidFill>
                  <a:srgbClr val="50328F"/>
                </a:solidFill>
              </a:rPr>
              <a:t> programmed death protein ligand-1, </a:t>
            </a:r>
            <a:r>
              <a:rPr lang="en-US" sz="1000" dirty="0">
                <a:solidFill>
                  <a:srgbClr val="50328F"/>
                </a:solidFill>
              </a:rPr>
              <a:t>Reference: PD-L1 IHC 22C3 pharmDx Interpretation Manual</a:t>
            </a:r>
          </a:p>
          <a:p>
            <a:pPr>
              <a:buNone/>
            </a:pPr>
            <a:endParaRPr lang="en-US" sz="900" i="1" dirty="0">
              <a:solidFill>
                <a:srgbClr val="5032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78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Rectangle 17415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3089" cy="10287000"/>
          </a:xfrm>
          <a:prstGeom prst="rect">
            <a:avLst/>
          </a:prstGeom>
          <a:solidFill>
            <a:srgbClr val="9C71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8" name="Rectangle 17417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929" y="726102"/>
            <a:ext cx="10347041" cy="8833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3BBA58C-91D0-1641-46D3-A69F74C6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5115" y="1210131"/>
            <a:ext cx="6764667" cy="78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0" name="Rectangle 17419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2089" y="726103"/>
            <a:ext cx="6218963" cy="52498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F0C60752-8636-A7DB-4EA0-A1FEEDFB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26007" y="1197984"/>
            <a:ext cx="5051127" cy="43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2" name="Rectangle 17421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2089" y="6217251"/>
            <a:ext cx="6218963" cy="33172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588" y="7416167"/>
            <a:ext cx="5253965" cy="919443"/>
          </a:xfrm>
          <a:prstGeom prst="rect">
            <a:avLst/>
          </a:prstGeom>
        </p:spPr>
      </p:pic>
      <p:sp>
        <p:nvSpPr>
          <p:cNvPr id="7" name="CaixaDeTexto 10">
            <a:extLst>
              <a:ext uri="{FF2B5EF4-FFF2-40B4-BE49-F238E27FC236}">
                <a16:creationId xmlns:a16="http://schemas.microsoft.com/office/drawing/2014/main" id="{C79459D9-6366-03F6-A74C-9787BDAC3BAC}"/>
              </a:ext>
            </a:extLst>
          </p:cNvPr>
          <p:cNvSpPr txBox="1"/>
          <p:nvPr/>
        </p:nvSpPr>
        <p:spPr>
          <a:xfrm>
            <a:off x="13688409" y="6479027"/>
            <a:ext cx="255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CPS = 95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C7E5106-AE14-BAC0-AB9A-BFCF0279FA44}"/>
              </a:ext>
            </a:extLst>
          </p:cNvPr>
          <p:cNvSpPr txBox="1"/>
          <p:nvPr/>
        </p:nvSpPr>
        <p:spPr>
          <a:xfrm>
            <a:off x="5706587" y="9784133"/>
            <a:ext cx="8315697" cy="384721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i="1" dirty="0">
                <a:solidFill>
                  <a:srgbClr val="50328F"/>
                </a:solidFill>
              </a:rPr>
              <a:t>PD-1</a:t>
            </a:r>
            <a:r>
              <a:rPr lang="en-US" sz="1000" i="1" dirty="0">
                <a:solidFill>
                  <a:srgbClr val="50328F"/>
                </a:solidFill>
              </a:rPr>
              <a:t> programmed death protein-1, </a:t>
            </a:r>
            <a:r>
              <a:rPr lang="en-US" sz="1000" b="1" i="1" dirty="0">
                <a:solidFill>
                  <a:srgbClr val="50328F"/>
                </a:solidFill>
              </a:rPr>
              <a:t>PD-L1</a:t>
            </a:r>
            <a:r>
              <a:rPr lang="en-US" sz="1000" i="1" dirty="0">
                <a:solidFill>
                  <a:srgbClr val="50328F"/>
                </a:solidFill>
              </a:rPr>
              <a:t> programmed death protein ligand-1, </a:t>
            </a:r>
            <a:r>
              <a:rPr lang="en-US" sz="1000" dirty="0">
                <a:solidFill>
                  <a:srgbClr val="50328F"/>
                </a:solidFill>
              </a:rPr>
              <a:t>Reference: PD-L1 IHC 22C3 pharmDx Interpretation Manual</a:t>
            </a:r>
          </a:p>
          <a:p>
            <a:pPr>
              <a:buNone/>
            </a:pPr>
            <a:endParaRPr lang="en-US" sz="900" i="1" dirty="0">
              <a:solidFill>
                <a:srgbClr val="5032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36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A2FA5EA-D8C4-94B5-F798-0087F8958F9D}"/>
              </a:ext>
            </a:extLst>
          </p:cNvPr>
          <p:cNvSpPr/>
          <p:nvPr/>
        </p:nvSpPr>
        <p:spPr>
          <a:xfrm>
            <a:off x="11657162" y="1146799"/>
            <a:ext cx="5398717" cy="15061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Gráfico, Gráfico de pizza&#10;&#10;Descrição gerada automaticamente">
            <a:extLst>
              <a:ext uri="{FF2B5EF4-FFF2-40B4-BE49-F238E27FC236}">
                <a16:creationId xmlns:a16="http://schemas.microsoft.com/office/drawing/2014/main" id="{32204D38-A165-1A63-75F9-5B18A2F6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"/>
          <a:stretch/>
        </p:blipFill>
        <p:spPr>
          <a:xfrm>
            <a:off x="-4570" y="10"/>
            <a:ext cx="18287998" cy="10286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11403"/>
            <a:ext cx="18287998" cy="47432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AA45B0-C17E-8492-1503-B4BA2F243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488325"/>
            <a:ext cx="15087600" cy="53621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7800" dirty="0">
                <a:solidFill>
                  <a:srgbClr val="FFFFFF"/>
                </a:solidFill>
                <a:latin typeface="+mj-lt"/>
                <a:cs typeface="+mj-cs"/>
              </a:rPr>
              <a:t>CAVIDADE ORAL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615FDA3-97DD-7A5F-26E3-7843DE4B6453}"/>
              </a:ext>
            </a:extLst>
          </p:cNvPr>
          <p:cNvSpPr txBox="1"/>
          <p:nvPr/>
        </p:nvSpPr>
        <p:spPr>
          <a:xfrm>
            <a:off x="11686783" y="1299700"/>
            <a:ext cx="5636713" cy="175432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CEC é o tipo histológico mais comum.</a:t>
            </a:r>
          </a:p>
          <a:p>
            <a:pPr marL="285750" indent="-285750">
              <a:buFontTx/>
              <a:buChar char="-"/>
            </a:pPr>
            <a:r>
              <a:rPr lang="pt-BR" dirty="0"/>
              <a:t>Etilismo e tabagismo.</a:t>
            </a:r>
          </a:p>
          <a:p>
            <a:pPr marL="285750" indent="-285750">
              <a:buFontTx/>
              <a:buChar char="-"/>
            </a:pPr>
            <a:r>
              <a:rPr lang="pt-BR" dirty="0"/>
              <a:t>Diagnóstico em estádio avançado.</a:t>
            </a:r>
          </a:p>
          <a:p>
            <a:pPr marL="285750" indent="-285750">
              <a:buFontTx/>
              <a:buChar char="-"/>
            </a:pPr>
            <a:r>
              <a:rPr lang="pt-BR" dirty="0"/>
              <a:t>Impacto da sobrevida dos pacientes.</a:t>
            </a:r>
          </a:p>
          <a:p>
            <a:pPr marL="285750" indent="-285750">
              <a:buFontTx/>
              <a:buChar char="-"/>
            </a:pPr>
            <a:r>
              <a:rPr lang="pt-BR" dirty="0"/>
              <a:t>Identificação das lesões precursoras e precoces.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39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F5FF52A-5CC5-9CFD-67E3-82B7DD9F3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14" y="749972"/>
            <a:ext cx="4829849" cy="40772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9EAC6B2-042B-74A9-F984-F091026D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79" y="2595334"/>
            <a:ext cx="8713980" cy="5906907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91D0F78-FC53-4E49-714F-6FA91919254C}"/>
              </a:ext>
            </a:extLst>
          </p:cNvPr>
          <p:cNvCxnSpPr>
            <a:cxnSpLocks/>
          </p:cNvCxnSpPr>
          <p:nvPr/>
        </p:nvCxnSpPr>
        <p:spPr>
          <a:xfrm>
            <a:off x="6966559" y="7640877"/>
            <a:ext cx="7087644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9EE25AA1-6797-52E4-70DC-A80C2BB83BDA}"/>
              </a:ext>
            </a:extLst>
          </p:cNvPr>
          <p:cNvCxnSpPr>
            <a:cxnSpLocks/>
          </p:cNvCxnSpPr>
          <p:nvPr/>
        </p:nvCxnSpPr>
        <p:spPr>
          <a:xfrm>
            <a:off x="6966559" y="7968642"/>
            <a:ext cx="661792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0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895686-F70F-1955-5FCF-03574F90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21" y="1322560"/>
            <a:ext cx="7130129" cy="11473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57AFE9-92AE-4558-B00D-D78D874C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546" y="1581969"/>
            <a:ext cx="4667899" cy="66684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AE3DCF-B489-7E3B-1610-0B6651F3B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21" y="4319518"/>
            <a:ext cx="7451207" cy="3532269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51933023-E3BF-6B74-6BC5-4BCB1A3DACD4}"/>
              </a:ext>
            </a:extLst>
          </p:cNvPr>
          <p:cNvSpPr/>
          <p:nvPr/>
        </p:nvSpPr>
        <p:spPr>
          <a:xfrm>
            <a:off x="9674458" y="3256503"/>
            <a:ext cx="457200" cy="2764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8B87A52-A1C1-AE22-5E2A-670B987E1B94}"/>
              </a:ext>
            </a:extLst>
          </p:cNvPr>
          <p:cNvSpPr txBox="1"/>
          <p:nvPr/>
        </p:nvSpPr>
        <p:spPr>
          <a:xfrm>
            <a:off x="10346499" y="3071562"/>
            <a:ext cx="574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Esta tecnologia demonstrou valor prognóstico investigando a área adjacente de ressecção cirúrgica no follow </a:t>
            </a:r>
            <a:r>
              <a:rPr lang="pt-BR" dirty="0" err="1"/>
              <a:t>up</a:t>
            </a:r>
            <a:r>
              <a:rPr lang="pt-BR" dirty="0"/>
              <a:t>.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4F7DBD8-D6E7-BBF4-D543-49054DEDD41F}"/>
              </a:ext>
            </a:extLst>
          </p:cNvPr>
          <p:cNvSpPr/>
          <p:nvPr/>
        </p:nvSpPr>
        <p:spPr>
          <a:xfrm>
            <a:off x="9739755" y="3985100"/>
            <a:ext cx="457200" cy="2764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91A1563-834D-D97E-FB97-CD15C565FA04}"/>
              </a:ext>
            </a:extLst>
          </p:cNvPr>
          <p:cNvSpPr txBox="1"/>
          <p:nvPr/>
        </p:nvSpPr>
        <p:spPr>
          <a:xfrm>
            <a:off x="10346499" y="3850263"/>
            <a:ext cx="57494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Amostras de escovação oral devem ser coletadas na área cirúrgica após o tratamento.</a:t>
            </a:r>
          </a:p>
          <a:p>
            <a:endParaRPr lang="pt-BR" dirty="0"/>
          </a:p>
          <a:p>
            <a:r>
              <a:rPr lang="pt-BR" dirty="0"/>
              <a:t>Follow </a:t>
            </a:r>
            <a:r>
              <a:rPr lang="pt-BR" dirty="0" err="1"/>
              <a:t>up</a:t>
            </a:r>
            <a:r>
              <a:rPr lang="pt-BR" dirty="0"/>
              <a:t> primário e após  3 meses.</a:t>
            </a:r>
          </a:p>
          <a:p>
            <a:endParaRPr lang="pt-BR" dirty="0"/>
          </a:p>
          <a:p>
            <a:r>
              <a:rPr lang="pt-BR" dirty="0"/>
              <a:t>Se a amostra apresentar pontuação positiva indicando um padrão epigenético alterado relacionado ao alto risco de desenvolver recorrência e deve ser tratada de forma mais agressiva.</a:t>
            </a:r>
          </a:p>
          <a:p>
            <a:endParaRPr lang="pt-BR" dirty="0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E8F2759E-7E4E-EAE0-C8B6-E33F224AD518}"/>
              </a:ext>
            </a:extLst>
          </p:cNvPr>
          <p:cNvSpPr/>
          <p:nvPr/>
        </p:nvSpPr>
        <p:spPr>
          <a:xfrm>
            <a:off x="9739755" y="4713697"/>
            <a:ext cx="457200" cy="2764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12C36B9E-87F8-AB25-7A32-0DB282CDF13D}"/>
              </a:ext>
            </a:extLst>
          </p:cNvPr>
          <p:cNvSpPr/>
          <p:nvPr/>
        </p:nvSpPr>
        <p:spPr>
          <a:xfrm>
            <a:off x="9753050" y="5304068"/>
            <a:ext cx="457200" cy="2764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F571F0BA-3A68-2FC3-3C12-7CCE1CFAF0E6}"/>
              </a:ext>
            </a:extLst>
          </p:cNvPr>
          <p:cNvSpPr/>
          <p:nvPr/>
        </p:nvSpPr>
        <p:spPr>
          <a:xfrm>
            <a:off x="357181" y="3213698"/>
            <a:ext cx="457200" cy="2764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3971B52-082D-1A48-E0B0-1E3DA4E3FD2F}"/>
              </a:ext>
            </a:extLst>
          </p:cNvPr>
          <p:cNvSpPr txBox="1"/>
          <p:nvPr/>
        </p:nvSpPr>
        <p:spPr>
          <a:xfrm>
            <a:off x="942867" y="3071562"/>
            <a:ext cx="574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Teste é direcionado aos pacientes com alto risco: fumantes alcoólatras e com lesões pré-malignas orais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B07783A-04D4-EB97-B3AB-503C0AFBF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250" y="6553923"/>
            <a:ext cx="3540788" cy="208185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8F10117-7F85-9C7D-3A35-F217D780C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445" y="6348561"/>
            <a:ext cx="3200847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04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52F3E6-41BD-1586-01E2-2C62D402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135887"/>
            <a:ext cx="16357599" cy="80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94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NASOFARINGE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12167A7-E061-31BF-9B9D-A8AA99C3A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792" y="1960005"/>
            <a:ext cx="13422598" cy="75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2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A3452E-9E6D-A96C-76FA-65FF6B42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64" y="965200"/>
            <a:ext cx="15403871" cy="835659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76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Freeform: Shape 410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83327"/>
            <a:ext cx="5596128" cy="7103673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8" name="Freeform: Shape 410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2973" y="-6498"/>
            <a:ext cx="6364224" cy="3681237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7" r="19023"/>
          <a:stretch/>
        </p:blipFill>
        <p:spPr>
          <a:xfrm>
            <a:off x="1869859" y="10"/>
            <a:ext cx="5870448" cy="3427841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145BECFD-86F1-9265-6347-7BE71D289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r="8129" b="1"/>
          <a:stretch/>
        </p:blipFill>
        <p:spPr bwMode="auto">
          <a:xfrm>
            <a:off x="20" y="3432496"/>
            <a:ext cx="5346937" cy="6854502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Oval 410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450" y="841974"/>
            <a:ext cx="4773168" cy="477316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0C67393-12EE-0F40-D069-4D4799417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8288338" y="1088862"/>
            <a:ext cx="4279392" cy="4279392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Freeform: Shape 411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28852" y="-6498"/>
            <a:ext cx="5159148" cy="5325124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A333402D-B6D6-6B1C-9D9E-99AB1DD64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5171" b="2"/>
          <a:stretch/>
        </p:blipFill>
        <p:spPr bwMode="auto">
          <a:xfrm>
            <a:off x="13378141" y="-6496"/>
            <a:ext cx="4909857" cy="5075836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4" name="Freeform: Shape 411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98996" y="5861127"/>
            <a:ext cx="4489004" cy="4425873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2C9A34E-CCB9-20D4-25E3-927F1DEC5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r="4245" b="-4"/>
          <a:stretch/>
        </p:blipFill>
        <p:spPr bwMode="auto">
          <a:xfrm>
            <a:off x="14044854" y="6106983"/>
            <a:ext cx="4243147" cy="4180017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1531B54B-EC29-7A51-2C16-C59297C876C7}"/>
              </a:ext>
            </a:extLst>
          </p:cNvPr>
          <p:cNvSpPr txBox="1"/>
          <p:nvPr/>
        </p:nvSpPr>
        <p:spPr>
          <a:xfrm>
            <a:off x="17228418" y="9738652"/>
            <a:ext cx="148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AE1/AE3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4670112-791B-6558-36DB-66F958FFB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NASOFARINGE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EACCF443-7B97-14BC-2912-59DAABC08979}"/>
              </a:ext>
            </a:extLst>
          </p:cNvPr>
          <p:cNvSpPr txBox="1"/>
          <p:nvPr/>
        </p:nvSpPr>
        <p:spPr>
          <a:xfrm>
            <a:off x="15353891" y="5032995"/>
            <a:ext cx="379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CEC NÃO QUERATINIZANTE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F4B0BD-2AC7-AEE3-87DA-B98ECEA882C2}"/>
              </a:ext>
            </a:extLst>
          </p:cNvPr>
          <p:cNvSpPr txBox="1"/>
          <p:nvPr/>
        </p:nvSpPr>
        <p:spPr>
          <a:xfrm>
            <a:off x="1993944" y="9738652"/>
            <a:ext cx="9649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P40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F94181-3025-1AD4-1003-A1EDDF8A4911}"/>
              </a:ext>
            </a:extLst>
          </p:cNvPr>
          <p:cNvSpPr txBox="1"/>
          <p:nvPr/>
        </p:nvSpPr>
        <p:spPr>
          <a:xfrm>
            <a:off x="9799086" y="5273412"/>
            <a:ext cx="9651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ISH - EBER</a:t>
            </a:r>
            <a:r>
              <a:rPr lang="pt-BR" sz="18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9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GLÂNDULA SALIVAR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3D2ED5-B29D-EA80-9949-A6F992988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499" y="2141207"/>
            <a:ext cx="13394019" cy="76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45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44E239-138D-E3B6-F43C-25525FB9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3763"/>
            <a:ext cx="17897223" cy="474798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112417F-8FDD-E6F6-C371-3B978D2EF4A5}"/>
              </a:ext>
            </a:extLst>
          </p:cNvPr>
          <p:cNvSpPr/>
          <p:nvPr/>
        </p:nvSpPr>
        <p:spPr>
          <a:xfrm>
            <a:off x="346364" y="3477491"/>
            <a:ext cx="1884218" cy="62345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6D2C38E-5F74-951F-95A4-D3F98DBD8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281" y="894757"/>
            <a:ext cx="11555438" cy="8497486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B5282BC-4ED4-BEC6-2750-E09D861B1D43}"/>
              </a:ext>
            </a:extLst>
          </p:cNvPr>
          <p:cNvSpPr/>
          <p:nvPr/>
        </p:nvSpPr>
        <p:spPr>
          <a:xfrm>
            <a:off x="3457184" y="7665929"/>
            <a:ext cx="5035463" cy="102713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5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FC1088E-EE45-8E3E-2268-720E8AA12187}"/>
              </a:ext>
            </a:extLst>
          </p:cNvPr>
          <p:cNvSpPr txBox="1">
            <a:spLocks/>
          </p:cNvSpPr>
          <p:nvPr/>
        </p:nvSpPr>
        <p:spPr>
          <a:xfrm>
            <a:off x="2299870" y="8255166"/>
            <a:ext cx="10882430" cy="1242180"/>
          </a:xfrm>
          <a:prstGeom prst="rect">
            <a:avLst/>
          </a:prstGeom>
          <a:noFill/>
        </p:spPr>
        <p:txBody>
          <a:bodyPr vert="horz" wrap="square" lIns="0" tIns="60940" rIns="121884" bIns="60940" numCol="2" rtlCol="0" anchor="b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933"/>
              <a:t>Kim J, et al. </a:t>
            </a:r>
            <a:r>
              <a:rPr lang="en-US" sz="933" i="1"/>
              <a:t>PLoS ONE. </a:t>
            </a:r>
            <a:r>
              <a:rPr lang="en-US" sz="933"/>
              <a:t>2014;9:e91940. </a:t>
            </a:r>
          </a:p>
          <a:p>
            <a:pPr>
              <a:lnSpc>
                <a:spcPct val="90000"/>
              </a:lnSpc>
            </a:pPr>
            <a:r>
              <a:rPr lang="en-US" sz="933"/>
              <a:t>Bishop JA, et al. </a:t>
            </a:r>
            <a:r>
              <a:rPr lang="en-US" sz="933" i="1"/>
              <a:t>Hum Pathol</a:t>
            </a:r>
            <a:r>
              <a:rPr lang="en-US" sz="933"/>
              <a:t>. 2013;44:1982-1988.</a:t>
            </a:r>
          </a:p>
          <a:p>
            <a:pPr>
              <a:lnSpc>
                <a:spcPct val="90000"/>
              </a:lnSpc>
            </a:pPr>
            <a:r>
              <a:rPr lang="en-US" sz="933"/>
              <a:t>Bongarzone I, et al. </a:t>
            </a:r>
            <a:r>
              <a:rPr lang="en-US" sz="933" i="1"/>
              <a:t>Clin Canc Res</a:t>
            </a:r>
            <a:r>
              <a:rPr lang="en-US" sz="933"/>
              <a:t>. 1998;4:223-228.</a:t>
            </a:r>
          </a:p>
          <a:p>
            <a:pPr>
              <a:lnSpc>
                <a:spcPct val="90000"/>
              </a:lnSpc>
            </a:pPr>
            <a:r>
              <a:rPr lang="en-US" sz="933"/>
              <a:t>Leeman-Neil RJ, et al. </a:t>
            </a:r>
            <a:r>
              <a:rPr lang="en-US" sz="933" i="1"/>
              <a:t>Cancer</a:t>
            </a:r>
            <a:r>
              <a:rPr lang="en-US" sz="933"/>
              <a:t>. 2014;120:799-807.</a:t>
            </a:r>
          </a:p>
          <a:p>
            <a:pPr>
              <a:lnSpc>
                <a:spcPct val="90000"/>
              </a:lnSpc>
            </a:pPr>
            <a:r>
              <a:rPr lang="en-US" sz="933"/>
              <a:t>Tognon C, et al. </a:t>
            </a:r>
            <a:r>
              <a:rPr lang="en-US" sz="933" i="1"/>
              <a:t>Cancer Cell</a:t>
            </a:r>
            <a:r>
              <a:rPr lang="en-US" sz="933"/>
              <a:t>. 2002;2:367-376.</a:t>
            </a:r>
          </a:p>
          <a:p>
            <a:pPr>
              <a:lnSpc>
                <a:spcPct val="90000"/>
              </a:lnSpc>
            </a:pPr>
            <a:r>
              <a:rPr lang="en-US" sz="933"/>
              <a:t>Ross JS, et al. </a:t>
            </a:r>
            <a:r>
              <a:rPr lang="en-US" sz="933" i="1"/>
              <a:t>Oncologist.</a:t>
            </a:r>
            <a:r>
              <a:rPr lang="en-US" sz="933"/>
              <a:t> 2014;19:235-442.</a:t>
            </a:r>
          </a:p>
          <a:p>
            <a:pPr>
              <a:lnSpc>
                <a:spcPct val="90000"/>
              </a:lnSpc>
            </a:pPr>
            <a:endParaRPr lang="en-US" sz="933"/>
          </a:p>
          <a:p>
            <a:pPr>
              <a:lnSpc>
                <a:spcPct val="90000"/>
              </a:lnSpc>
            </a:pPr>
            <a:endParaRPr lang="en-US" sz="933"/>
          </a:p>
          <a:p>
            <a:pPr>
              <a:lnSpc>
                <a:spcPct val="90000"/>
              </a:lnSpc>
            </a:pPr>
            <a:r>
              <a:rPr lang="en-US" sz="933"/>
              <a:t>Wu G, et al. </a:t>
            </a:r>
            <a:r>
              <a:rPr lang="en-US" sz="933" i="1"/>
              <a:t>Nat Genet.</a:t>
            </a:r>
            <a:r>
              <a:rPr lang="en-US" sz="933"/>
              <a:t> 2014;46:444-450.</a:t>
            </a:r>
          </a:p>
          <a:p>
            <a:pPr>
              <a:lnSpc>
                <a:spcPct val="90000"/>
              </a:lnSpc>
            </a:pPr>
            <a:r>
              <a:rPr lang="en-US" sz="933"/>
              <a:t>Jones DT, et al. </a:t>
            </a:r>
            <a:r>
              <a:rPr lang="en-US" sz="933" i="1"/>
              <a:t>Nat Genet.</a:t>
            </a:r>
            <a:r>
              <a:rPr lang="en-US" sz="933"/>
              <a:t> 2013;45:927-932.</a:t>
            </a:r>
          </a:p>
          <a:p>
            <a:pPr>
              <a:lnSpc>
                <a:spcPct val="90000"/>
              </a:lnSpc>
            </a:pPr>
            <a:r>
              <a:rPr lang="en-US" sz="933"/>
              <a:t>Bourgeois JM, et al. </a:t>
            </a:r>
            <a:r>
              <a:rPr lang="en-US" sz="933" i="1"/>
              <a:t>Am J Surg Pathol</a:t>
            </a:r>
            <a:r>
              <a:rPr lang="en-US" sz="933"/>
              <a:t>. 2000;24:937-946.</a:t>
            </a:r>
          </a:p>
          <a:p>
            <a:pPr>
              <a:lnSpc>
                <a:spcPct val="90000"/>
              </a:lnSpc>
            </a:pPr>
            <a:r>
              <a:rPr lang="en-US" sz="933"/>
              <a:t>Rubin BP, et al. </a:t>
            </a:r>
            <a:r>
              <a:rPr lang="en-US" sz="933" i="1"/>
              <a:t>Am J Pathol</a:t>
            </a:r>
            <a:r>
              <a:rPr lang="en-US" sz="933"/>
              <a:t>. 1998;153:1451-1458. </a:t>
            </a:r>
          </a:p>
          <a:p>
            <a:pPr>
              <a:lnSpc>
                <a:spcPct val="90000"/>
              </a:lnSpc>
            </a:pPr>
            <a:r>
              <a:rPr lang="en-US" sz="933"/>
              <a:t>Argani P, et al</a:t>
            </a:r>
            <a:r>
              <a:rPr lang="en-US" sz="933" i="1"/>
              <a:t>. Mod Pathol</a:t>
            </a:r>
            <a:r>
              <a:rPr lang="en-US" sz="933"/>
              <a:t>. 2000;13:29-36.</a:t>
            </a:r>
            <a:endParaRPr lang="en-US" sz="933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0C9CC15-1860-0447-FA69-8FFEA21C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021" y="1734420"/>
            <a:ext cx="11600277" cy="55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9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 descr="Gráfico, Gráfico de pizza&#10;&#10;Descrição gerada automaticamente">
            <a:extLst>
              <a:ext uri="{FF2B5EF4-FFF2-40B4-BE49-F238E27FC236}">
                <a16:creationId xmlns:a16="http://schemas.microsoft.com/office/drawing/2014/main" id="{A8481829-E1E5-00A6-A5DA-641B32706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717" r="-1" b="2915"/>
          <a:stretch/>
        </p:blipFill>
        <p:spPr>
          <a:xfrm>
            <a:off x="6821905" y="-7"/>
            <a:ext cx="11466093" cy="5522108"/>
          </a:xfrm>
          <a:prstGeom prst="rect">
            <a:avLst/>
          </a:prstGeom>
        </p:spPr>
      </p:pic>
      <p:pic>
        <p:nvPicPr>
          <p:cNvPr id="4" name="Imagem 3" descr="Forma, Retângulo&#10;&#10;Descrição gerada automaticamente"/>
          <p:cNvPicPr>
            <a:picLocks noChangeAspect="1"/>
          </p:cNvPicPr>
          <p:nvPr>
            <p:custDataLst>
              <p:custData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6" r="12952"/>
          <a:stretch/>
        </p:blipFill>
        <p:spPr>
          <a:xfrm>
            <a:off x="6821907" y="5522113"/>
            <a:ext cx="11466093" cy="47648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7300" y="1672828"/>
            <a:ext cx="8093868" cy="3581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7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TIREOIDE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7300" y="5522112"/>
            <a:ext cx="170306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TIREOIDE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F900EC8-031C-6E16-B780-AF0D84D7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98" y="3381375"/>
            <a:ext cx="3705783" cy="24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4">
            <a:extLst>
              <a:ext uri="{FF2B5EF4-FFF2-40B4-BE49-F238E27FC236}">
                <a16:creationId xmlns:a16="http://schemas.microsoft.com/office/drawing/2014/main" id="{E724C077-A982-7E3F-D3CC-17809C891F85}"/>
              </a:ext>
            </a:extLst>
          </p:cNvPr>
          <p:cNvSpPr txBox="1"/>
          <p:nvPr/>
        </p:nvSpPr>
        <p:spPr>
          <a:xfrm>
            <a:off x="976324" y="2623909"/>
            <a:ext cx="7679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BRAF (V600 E)-65% 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variante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clássica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com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disseminação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linfática</a:t>
            </a:r>
            <a:endParaRPr lang="pt-BR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613F6AD-DF2F-B7E4-336E-8189F4469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898" y="3381374"/>
            <a:ext cx="4483528" cy="24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06643736-247A-4078-C20B-BFE340E39DEE}"/>
              </a:ext>
            </a:extLst>
          </p:cNvPr>
          <p:cNvSpPr txBox="1"/>
          <p:nvPr/>
        </p:nvSpPr>
        <p:spPr>
          <a:xfrm>
            <a:off x="10120324" y="2703236"/>
            <a:ext cx="7679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 /PTC 10 -15% 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Crianças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Radiação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variante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esclerosante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difuso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98143D5-E6CA-1939-1A4C-F62F5D99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4" y="6679196"/>
            <a:ext cx="4309605" cy="26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AB4D828-BF25-A1CD-C452-FE80BBE59BC6}"/>
              </a:ext>
            </a:extLst>
          </p:cNvPr>
          <p:cNvSpPr txBox="1"/>
          <p:nvPr/>
        </p:nvSpPr>
        <p:spPr>
          <a:xfrm>
            <a:off x="976324" y="608759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RAS 25% - (NRAS &gt; KRAS)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padrão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folicuar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 com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disseminação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hematogênica</a:t>
            </a:r>
            <a:endParaRPr lang="pt-BR" dirty="0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E1529DA0-E333-1952-2907-07563FF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898" y="6439309"/>
            <a:ext cx="4020820" cy="30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C95FCA4-7DC5-2E47-3117-58A0615BFAFE}"/>
              </a:ext>
            </a:extLst>
          </p:cNvPr>
          <p:cNvSpPr txBox="1"/>
          <p:nvPr/>
        </p:nvSpPr>
        <p:spPr>
          <a:xfrm>
            <a:off x="10521898" y="586532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NTRAK 3-5% (NTRAK1 NTRAK3)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histologicamente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agressivo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0046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990E459-A875-8045-368A-0F9EDC12E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08" y="1032844"/>
            <a:ext cx="15759309" cy="78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20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981E0670-F619-A9D9-E95A-84A5DE834FDC}"/>
              </a:ext>
            </a:extLst>
          </p:cNvPr>
          <p:cNvSpPr/>
          <p:nvPr/>
        </p:nvSpPr>
        <p:spPr>
          <a:xfrm>
            <a:off x="350729" y="1781236"/>
            <a:ext cx="6237961" cy="7187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2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E753BB-94A5-6DE7-D126-22FABBDA6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570" y="2544537"/>
            <a:ext cx="5331129" cy="6265491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Idealmente avaliar durante a PAAF (ROSE).</a:t>
            </a:r>
          </a:p>
          <a:p>
            <a:pPr marL="457200" indent="-457200"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Coletar em todos pacientes?</a:t>
            </a:r>
          </a:p>
          <a:p>
            <a:r>
              <a:rPr lang="pt-BR" dirty="0">
                <a:solidFill>
                  <a:schemeClr val="tx1"/>
                </a:solidFill>
              </a:rPr>
              <a:t>       . Evita </a:t>
            </a:r>
            <a:r>
              <a:rPr lang="pt-BR" dirty="0" err="1">
                <a:solidFill>
                  <a:schemeClr val="tx1"/>
                </a:solidFill>
              </a:rPr>
              <a:t>repunção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  <a:p>
            <a:r>
              <a:rPr lang="pt-BR" dirty="0">
                <a:solidFill>
                  <a:schemeClr val="tx1"/>
                </a:solidFill>
              </a:rPr>
              <a:t>       . Descarte de 75% das amostras (não necessário para testes)</a:t>
            </a:r>
          </a:p>
          <a:p>
            <a:pPr marL="457200" indent="-457200">
              <a:buFontTx/>
              <a:buChar char="-"/>
            </a:pPr>
            <a:endParaRPr lang="pt-BR" dirty="0">
              <a:solidFill>
                <a:schemeClr val="tx1"/>
              </a:solidFill>
            </a:endParaRPr>
          </a:p>
          <a:p>
            <a:pPr lvl="1"/>
            <a:endParaRPr lang="pt-BR" dirty="0">
              <a:solidFill>
                <a:schemeClr val="tx1"/>
              </a:solidFill>
            </a:endParaRPr>
          </a:p>
          <a:p>
            <a:pPr marL="1143000" lvl="1" indent="-457200">
              <a:buFontTx/>
              <a:buChar char="-"/>
            </a:pPr>
            <a:endParaRPr lang="pt-BR" dirty="0"/>
          </a:p>
          <a:p>
            <a:pPr marL="1143000" lvl="1" indent="-457200">
              <a:buFontTx/>
              <a:buChar char="-"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7E013E-E57A-0B9C-B389-1C761738F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197" y="279640"/>
            <a:ext cx="11143286" cy="140583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9258B05-E1B8-C3AD-AC09-9E7DF28F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8" y="1962929"/>
            <a:ext cx="4887007" cy="4858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6A7C0DE-C0B2-2880-C094-8F6999DAE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70" y="7170443"/>
            <a:ext cx="1981477" cy="7811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453C8D1-976E-8C14-97BF-3C5CA7CAF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11" y="6594973"/>
            <a:ext cx="2057687" cy="1581371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E577F4D-A73E-7F14-0FF2-811C92D004FE}"/>
              </a:ext>
            </a:extLst>
          </p:cNvPr>
          <p:cNvSpPr/>
          <p:nvPr/>
        </p:nvSpPr>
        <p:spPr>
          <a:xfrm>
            <a:off x="8118953" y="1933636"/>
            <a:ext cx="6237961" cy="7187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chemeClr val="tx2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0273ECD-0A14-02B8-A3CC-2F8767A9D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1772" y="2049168"/>
            <a:ext cx="3372321" cy="495369"/>
          </a:xfrm>
          <a:prstGeom prst="rect">
            <a:avLst/>
          </a:prstGeom>
        </p:spPr>
      </p:pic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F35D0B4B-AC7C-5DF8-A55E-19B7A19E424C}"/>
              </a:ext>
            </a:extLst>
          </p:cNvPr>
          <p:cNvSpPr txBox="1">
            <a:spLocks/>
          </p:cNvSpPr>
          <p:nvPr/>
        </p:nvSpPr>
        <p:spPr>
          <a:xfrm>
            <a:off x="8572367" y="2855545"/>
            <a:ext cx="5331129" cy="6265491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Idealmente avaliar durante a PAAF (ROSE).</a:t>
            </a:r>
          </a:p>
          <a:p>
            <a:pPr marL="457200" indent="-457200"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Sucesso depende:</a:t>
            </a:r>
          </a:p>
          <a:p>
            <a:r>
              <a:rPr lang="pt-BR" dirty="0">
                <a:solidFill>
                  <a:schemeClr val="tx1"/>
                </a:solidFill>
              </a:rPr>
              <a:t>      . </a:t>
            </a:r>
            <a:r>
              <a:rPr lang="pt-BR" dirty="0" err="1">
                <a:solidFill>
                  <a:schemeClr val="tx1"/>
                </a:solidFill>
              </a:rPr>
              <a:t>Satisfatoriedade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      . Adequabilidade</a:t>
            </a:r>
          </a:p>
          <a:p>
            <a:pPr marL="457200" indent="-457200">
              <a:buFontTx/>
              <a:buChar char="-"/>
            </a:pPr>
            <a:endParaRPr lang="pt-BR" dirty="0">
              <a:solidFill>
                <a:schemeClr val="tx1"/>
              </a:solidFill>
            </a:endParaRPr>
          </a:p>
          <a:p>
            <a:pPr lvl="1"/>
            <a:endParaRPr lang="pt-BR" dirty="0">
              <a:solidFill>
                <a:schemeClr val="tx1"/>
              </a:solidFill>
            </a:endParaRPr>
          </a:p>
          <a:p>
            <a:pPr marL="1143000" lvl="1" indent="-457200">
              <a:buFontTx/>
              <a:buChar char="-"/>
            </a:pPr>
            <a:endParaRPr lang="pt-BR" dirty="0"/>
          </a:p>
          <a:p>
            <a:pPr marL="1143000" lvl="1" indent="-457200">
              <a:buFontTx/>
              <a:buChar char="-"/>
            </a:pPr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FEDC74E-8F87-ADC1-9657-AC3A1537A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271" y="7065653"/>
            <a:ext cx="2572109" cy="88594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823CC4C-4118-FDBD-DE09-A39B39D93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8035" y="9699252"/>
            <a:ext cx="2876951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67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83F0D3-596E-132D-F211-646045A88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96" y="2614588"/>
            <a:ext cx="13136808" cy="655411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ECBB62E-CC78-E4ED-99AE-1F8E06827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152" y="2141207"/>
            <a:ext cx="2715004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3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E9F6A22-FF5C-0D23-DCCF-5E965291B289}"/>
              </a:ext>
            </a:extLst>
          </p:cNvPr>
          <p:cNvSpPr txBox="1">
            <a:spLocks/>
          </p:cNvSpPr>
          <p:nvPr/>
        </p:nvSpPr>
        <p:spPr bwMode="auto">
          <a:xfrm>
            <a:off x="1524000" y="1582987"/>
            <a:ext cx="844626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woman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Papillary thyroid carcinoma in the adolescence with lymph node metastasis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Evolved with lung metastasis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FA393ED5-E3B9-3D6E-E7E0-7F76E781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063" y="5080528"/>
            <a:ext cx="8534400" cy="10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altLang="en-US" sz="3600" dirty="0">
                <a:solidFill>
                  <a:srgbClr val="0070C0"/>
                </a:solidFill>
              </a:rPr>
              <a:t>NGS panel was performed!</a:t>
            </a:r>
          </a:p>
        </p:txBody>
      </p:sp>
      <p:pic>
        <p:nvPicPr>
          <p:cNvPr id="6" name="Picture 2" descr="Resultado de imagem para carta manga">
            <a:extLst>
              <a:ext uri="{FF2B5EF4-FFF2-40B4-BE49-F238E27FC236}">
                <a16:creationId xmlns:a16="http://schemas.microsoft.com/office/drawing/2014/main" id="{AE6BEC7D-8867-6E2A-923E-00B3884E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7889">
            <a:off x="11086091" y="3567685"/>
            <a:ext cx="2565097" cy="18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589669" cy="1216131"/>
          </a:xfrm>
        </p:spPr>
        <p:txBody>
          <a:bodyPr/>
          <a:lstStyle/>
          <a:p>
            <a:r>
              <a:rPr lang="pt-BR" sz="4800" dirty="0"/>
              <a:t>Biomarcadores em câncer de cabeça e pescoço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40BA89-F247-DB58-B2C0-E2AC402F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770" y="5143500"/>
            <a:ext cx="4681696" cy="440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A8CC6CF-E29E-6B00-9323-0303B694C977}"/>
              </a:ext>
            </a:extLst>
          </p:cNvPr>
          <p:cNvSpPr txBox="1"/>
          <p:nvPr/>
        </p:nvSpPr>
        <p:spPr>
          <a:xfrm>
            <a:off x="1594388" y="2136727"/>
            <a:ext cx="118496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Neoplasias de Cabeça e Pescoço:</a:t>
            </a:r>
          </a:p>
          <a:p>
            <a:endParaRPr lang="pt-BR" sz="3200" b="1" dirty="0"/>
          </a:p>
          <a:p>
            <a:r>
              <a:rPr lang="pt-BR" dirty="0"/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o 3D 5" descr="Mão apontando">
                <a:extLst>
                  <a:ext uri="{FF2B5EF4-FFF2-40B4-BE49-F238E27FC236}">
                    <a16:creationId xmlns:a16="http://schemas.microsoft.com/office/drawing/2014/main" id="{952393A0-6E5F-A411-A6B9-F69B59DAE6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3489589"/>
                  </p:ext>
                </p:extLst>
              </p:nvPr>
            </p:nvGraphicFramePr>
            <p:xfrm>
              <a:off x="332461" y="3139100"/>
              <a:ext cx="624776" cy="39938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24776" cy="399381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0" az="-6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7036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o 3D 5" descr="Mão apontando">
                <a:extLst>
                  <a:ext uri="{FF2B5EF4-FFF2-40B4-BE49-F238E27FC236}">
                    <a16:creationId xmlns:a16="http://schemas.microsoft.com/office/drawing/2014/main" id="{952393A0-6E5F-A411-A6B9-F69B59DAE6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461" y="3139100"/>
                <a:ext cx="624776" cy="39938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907D433B-3C3E-97B2-6EB0-2D2A04E6D976}"/>
              </a:ext>
            </a:extLst>
          </p:cNvPr>
          <p:cNvSpPr txBox="1"/>
          <p:nvPr/>
        </p:nvSpPr>
        <p:spPr>
          <a:xfrm>
            <a:off x="1148129" y="3037411"/>
            <a:ext cx="53235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/>
              <a:t>Caractéristas</a:t>
            </a:r>
            <a:r>
              <a:rPr lang="pt-BR" sz="2800" b="1" dirty="0"/>
              <a:t> morfológicas:</a:t>
            </a:r>
          </a:p>
          <a:p>
            <a:r>
              <a:rPr lang="pt-BR" sz="2800" b="1" dirty="0"/>
              <a:t> - Tamanho do tumor;</a:t>
            </a:r>
          </a:p>
          <a:p>
            <a:r>
              <a:rPr lang="pt-BR" sz="2800" b="1" dirty="0"/>
              <a:t> - </a:t>
            </a:r>
            <a:r>
              <a:rPr lang="pt-BR" sz="2800" b="1" dirty="0" err="1"/>
              <a:t>Profunidade</a:t>
            </a:r>
            <a:r>
              <a:rPr lang="pt-BR" sz="2800" b="1" dirty="0"/>
              <a:t> de invasão;</a:t>
            </a:r>
          </a:p>
          <a:p>
            <a:r>
              <a:rPr lang="pt-BR" sz="2800" b="1" dirty="0"/>
              <a:t> - Invasão vascular;</a:t>
            </a:r>
          </a:p>
          <a:p>
            <a:r>
              <a:rPr lang="pt-BR" sz="2800" b="1" dirty="0"/>
              <a:t> - Invasão perineural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Mão apontando">
                <a:extLst>
                  <a:ext uri="{FF2B5EF4-FFF2-40B4-BE49-F238E27FC236}">
                    <a16:creationId xmlns:a16="http://schemas.microsoft.com/office/drawing/2014/main" id="{8C2C98AF-B17E-2FEB-9418-05CA236BFD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0254179"/>
                  </p:ext>
                </p:extLst>
              </p:nvPr>
            </p:nvGraphicFramePr>
            <p:xfrm>
              <a:off x="319934" y="5505613"/>
              <a:ext cx="624777" cy="39938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24777" cy="399380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-1800001" az="-59999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7036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Mão apontando">
                <a:extLst>
                  <a:ext uri="{FF2B5EF4-FFF2-40B4-BE49-F238E27FC236}">
                    <a16:creationId xmlns:a16="http://schemas.microsoft.com/office/drawing/2014/main" id="{8C2C98AF-B17E-2FEB-9418-05CA236BFD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934" y="5505613"/>
                <a:ext cx="624777" cy="3993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aixaDeTexto 8">
            <a:extLst>
              <a:ext uri="{FF2B5EF4-FFF2-40B4-BE49-F238E27FC236}">
                <a16:creationId xmlns:a16="http://schemas.microsoft.com/office/drawing/2014/main" id="{1319FF31-CEB3-B246-745D-3D25E6B3F0EC}"/>
              </a:ext>
            </a:extLst>
          </p:cNvPr>
          <p:cNvSpPr txBox="1"/>
          <p:nvPr/>
        </p:nvSpPr>
        <p:spPr>
          <a:xfrm>
            <a:off x="1159222" y="5402015"/>
            <a:ext cx="532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Exame </a:t>
            </a:r>
            <a:r>
              <a:rPr lang="pt-BR" sz="2800" b="1" dirty="0" err="1"/>
              <a:t>imuno-histoquímico</a:t>
            </a:r>
            <a:endParaRPr lang="pt-BR" sz="2800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o 3D 9" descr="Mão apontando">
                <a:extLst>
                  <a:ext uri="{FF2B5EF4-FFF2-40B4-BE49-F238E27FC236}">
                    <a16:creationId xmlns:a16="http://schemas.microsoft.com/office/drawing/2014/main" id="{40B6B17C-D74F-3757-0500-11FFF6C624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3341457"/>
                  </p:ext>
                </p:extLst>
              </p:nvPr>
            </p:nvGraphicFramePr>
            <p:xfrm>
              <a:off x="273903" y="6415015"/>
              <a:ext cx="602565" cy="39938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602565" cy="399380"/>
                    </a:xfrm>
                    <a:prstGeom prst="rect">
                      <a:avLst/>
                    </a:prstGeom>
                  </am3d:spPr>
                  <am3d:camera>
                    <am3d:pos x="0" y="0" z="545810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395195" d="1000000"/>
                    <am3d:preTrans dx="-2591932" dy="-1049622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73586" ay="-1547962" az="-10122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7036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o 3D 9" descr="Mão apontando">
                <a:extLst>
                  <a:ext uri="{FF2B5EF4-FFF2-40B4-BE49-F238E27FC236}">
                    <a16:creationId xmlns:a16="http://schemas.microsoft.com/office/drawing/2014/main" id="{40B6B17C-D74F-3757-0500-11FFF6C624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903" y="6415015"/>
                <a:ext cx="602565" cy="3993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E1FDE1-9037-4913-50CA-CB27DD5CE879}"/>
              </a:ext>
            </a:extLst>
          </p:cNvPr>
          <p:cNvSpPr txBox="1"/>
          <p:nvPr/>
        </p:nvSpPr>
        <p:spPr>
          <a:xfrm>
            <a:off x="1162873" y="6291175"/>
            <a:ext cx="532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Testes moleculares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B91FBE-2D9C-23FF-20E2-218BB03A837E}"/>
              </a:ext>
            </a:extLst>
          </p:cNvPr>
          <p:cNvSpPr/>
          <p:nvPr/>
        </p:nvSpPr>
        <p:spPr>
          <a:xfrm>
            <a:off x="6471690" y="4044450"/>
            <a:ext cx="6264058" cy="19244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/>
              <a:t>Oncologistas clínicos</a:t>
            </a:r>
          </a:p>
          <a:p>
            <a:pPr algn="ctr"/>
            <a:r>
              <a:rPr lang="pt-BR" sz="2200" dirty="0"/>
              <a:t>Cirurgiões CP</a:t>
            </a:r>
          </a:p>
          <a:p>
            <a:pPr algn="ctr"/>
            <a:r>
              <a:rPr lang="pt-BR" sz="2200" dirty="0"/>
              <a:t>Radio oncologistas</a:t>
            </a:r>
          </a:p>
          <a:p>
            <a:pPr algn="ctr"/>
            <a:r>
              <a:rPr lang="pt-BR" sz="2200" dirty="0"/>
              <a:t>Patologistas</a:t>
            </a:r>
          </a:p>
        </p:txBody>
      </p:sp>
      <p:pic>
        <p:nvPicPr>
          <p:cNvPr id="1026" name="Picture 2" descr="Handception Finger GIF - Handception Finger Hand GIFs">
            <a:extLst>
              <a:ext uri="{FF2B5EF4-FFF2-40B4-BE49-F238E27FC236}">
                <a16:creationId xmlns:a16="http://schemas.microsoft.com/office/drawing/2014/main" id="{708A91AF-71FF-17F5-9605-D1B4696BC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39" y="6291175"/>
            <a:ext cx="5712912" cy="31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7E8CF9-1455-1152-6E86-E8D753AA54BA}"/>
              </a:ext>
            </a:extLst>
          </p:cNvPr>
          <p:cNvSpPr txBox="1"/>
          <p:nvPr/>
        </p:nvSpPr>
        <p:spPr>
          <a:xfrm>
            <a:off x="6471690" y="2998256"/>
            <a:ext cx="6264058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MACROSCOPIA </a:t>
            </a:r>
          </a:p>
        </p:txBody>
      </p:sp>
      <p:pic>
        <p:nvPicPr>
          <p:cNvPr id="13" name="Picture 2" descr="Atto Diagnosis Patologia">
            <a:extLst>
              <a:ext uri="{FF2B5EF4-FFF2-40B4-BE49-F238E27FC236}">
                <a16:creationId xmlns:a16="http://schemas.microsoft.com/office/drawing/2014/main" id="{29D6C8D6-1C8B-217F-1A43-0702D4C9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3" y="7563812"/>
            <a:ext cx="1791571" cy="27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2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 descr="Tecido com 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138E1F-D322-F3E4-7FFB-76F74F3E1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63" r="1" b="12860"/>
          <a:stretch/>
        </p:blipFill>
        <p:spPr bwMode="auto">
          <a:xfrm>
            <a:off x="6740154" y="364"/>
            <a:ext cx="1154784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" descr="Tecido cor de rosa&#10;&#10;Descrição gerada automaticamente com confiança média">
            <a:extLst>
              <a:ext uri="{FF2B5EF4-FFF2-40B4-BE49-F238E27FC236}">
                <a16:creationId xmlns:a16="http://schemas.microsoft.com/office/drawing/2014/main" id="{FB555D80-A7F6-D160-0E05-4940A7DB2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90" r="-1" b="22261"/>
          <a:stretch/>
        </p:blipFill>
        <p:spPr bwMode="auto">
          <a:xfrm>
            <a:off x="20" y="10"/>
            <a:ext cx="8789675" cy="5020047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1" descr="Rosa cor de rosa&#10;&#10;Descrição gerada automaticamente com confiança média">
            <a:extLst>
              <a:ext uri="{FF2B5EF4-FFF2-40B4-BE49-F238E27FC236}">
                <a16:creationId xmlns:a16="http://schemas.microsoft.com/office/drawing/2014/main" id="{79DDDC5D-3D82-676C-7DC1-184A9F4D8B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23" r="-1" b="21864"/>
          <a:stretch/>
        </p:blipFill>
        <p:spPr bwMode="auto">
          <a:xfrm>
            <a:off x="9525133" y="5266942"/>
            <a:ext cx="8762867" cy="5020058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B6964E68-D0F4-6C20-2EB2-E110EB652F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49" r="-1" b="39355"/>
          <a:stretch/>
        </p:blipFill>
        <p:spPr bwMode="auto">
          <a:xfrm>
            <a:off x="20" y="5266942"/>
            <a:ext cx="1154782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3">
            <a:extLst>
              <a:ext uri="{FF2B5EF4-FFF2-40B4-BE49-F238E27FC236}">
                <a16:creationId xmlns:a16="http://schemas.microsoft.com/office/drawing/2014/main" id="{D63120F0-730C-02FE-45A2-6065436C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08126" y="3449690"/>
            <a:ext cx="14512038" cy="355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aron Rodgers acerta novo contrato histórico com o Green Bay Packers">
            <a:extLst>
              <a:ext uri="{FF2B5EF4-FFF2-40B4-BE49-F238E27FC236}">
                <a16:creationId xmlns:a16="http://schemas.microsoft.com/office/drawing/2014/main" id="{11485B2B-33DA-8087-B8A1-ECE9C0A1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13684336" y="6390975"/>
            <a:ext cx="3630168" cy="254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149DD-4229-6400-C07D-7C7BBD5F7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MENSAGENS FINAIS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EB3D2869-9023-3B6A-C7D8-1D95B71EDEBC}"/>
              </a:ext>
            </a:extLst>
          </p:cNvPr>
          <p:cNvSpPr txBox="1"/>
          <p:nvPr/>
        </p:nvSpPr>
        <p:spPr>
          <a:xfrm>
            <a:off x="362242" y="1929236"/>
            <a:ext cx="16810941" cy="2680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Câncer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orofaringe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condutor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câncer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cabeça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pescoço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Neoplasia de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incidência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HPV /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Hábitos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HPV /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patológicos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Cirurgia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Radioterapia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Desintensificação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verdadeira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do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Dados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precisamos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tempo para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clínca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Imunoterapia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carece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 ser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investigada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selecionados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orofaringe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5B8E457-3157-20AB-04FD-04EA6DF29D0E}"/>
              </a:ext>
            </a:extLst>
          </p:cNvPr>
          <p:cNvSpPr txBox="1"/>
          <p:nvPr/>
        </p:nvSpPr>
        <p:spPr>
          <a:xfrm>
            <a:off x="362242" y="3693703"/>
            <a:ext cx="17036410" cy="4863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CEC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queratinizantes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nasofaringe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relacionados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EBV</a:t>
            </a:r>
            <a:r>
              <a:rPr lang="en-US" b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iomarcadores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para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glândula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salivar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melhoram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 </a:t>
            </a:r>
            <a:r>
              <a:rPr lang="en-US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Câncer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cavidade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oral agora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testes para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detecção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precoce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prognóstico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0" u="none" strike="noStrike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E363C3-229C-D105-622B-1B64908B00D5}"/>
              </a:ext>
            </a:extLst>
          </p:cNvPr>
          <p:cNvSpPr txBox="1"/>
          <p:nvPr/>
        </p:nvSpPr>
        <p:spPr>
          <a:xfrm>
            <a:off x="362242" y="7052154"/>
            <a:ext cx="17563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testes moleculares para definição dos nódulos Bethesda III e IV são ferramentas muito úteis para definição diagnóstica e tomada de decisão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Brasil estão disponíveis o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mirTHYPE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Thyroseq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em breve, o </a:t>
            </a:r>
            <a:r>
              <a:rPr lang="pt-BR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Print.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BRAF V600E e mutação do promotor do gene TERT são marcadores prognósticos que ajudam na tomada de decisão terapêutica.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7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29DA9B7-3EFC-7BD7-4118-EBBE25664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7" name="Imagem 6" descr="Tela de computador com fundo azul&#10;&#10;Descrição gerada automaticamente com confiança baixa">
            <a:extLst>
              <a:ext uri="{FF2B5EF4-FFF2-40B4-BE49-F238E27FC236}">
                <a16:creationId xmlns:a16="http://schemas.microsoft.com/office/drawing/2014/main" id="{DED4C2DE-D6E0-7484-62A5-1428D90CA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36"/>
          <a:stretch/>
        </p:blipFill>
        <p:spPr>
          <a:xfrm>
            <a:off x="20" y="1"/>
            <a:ext cx="18287980" cy="10082213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  <p:pic>
        <p:nvPicPr>
          <p:cNvPr id="8" name="Picture 4" descr="Uma imagem contendo homem, foto, segurando, tela&#10;&#10;Descrição gerada automaticamente">
            <a:extLst>
              <a:ext uri="{FF2B5EF4-FFF2-40B4-BE49-F238E27FC236}">
                <a16:creationId xmlns:a16="http://schemas.microsoft.com/office/drawing/2014/main" id="{1EA84E14-79B4-52D4-406B-34C994C9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14" y="829669"/>
            <a:ext cx="10186459" cy="80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9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26F8A40-DE99-E0CB-D189-5BB423373701}"/>
              </a:ext>
            </a:extLst>
          </p:cNvPr>
          <p:cNvSpPr txBox="1"/>
          <p:nvPr/>
        </p:nvSpPr>
        <p:spPr>
          <a:xfrm>
            <a:off x="6551112" y="6939419"/>
            <a:ext cx="568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liviabmaia@hotmail.com</a:t>
            </a:r>
            <a:endParaRPr lang="pt-BR" dirty="0"/>
          </a:p>
          <a:p>
            <a:r>
              <a:rPr lang="pt-BR" dirty="0"/>
              <a:t>livia.maia.ext@dasa.com.br</a:t>
            </a:r>
          </a:p>
        </p:txBody>
      </p:sp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Tela de computador com fundo azul&#10;&#10;Descrição gerada automaticamente com confiança baixa">
            <a:extLst>
              <a:ext uri="{FF2B5EF4-FFF2-40B4-BE49-F238E27FC236}">
                <a16:creationId xmlns:a16="http://schemas.microsoft.com/office/drawing/2014/main" id="{CBB978AD-5118-B88E-2A5D-4EF77BF4F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36"/>
          <a:stretch/>
        </p:blipFill>
        <p:spPr>
          <a:xfrm>
            <a:off x="20" y="1"/>
            <a:ext cx="18287980" cy="10082213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69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7D61B7-71CD-9CAA-D7F3-7930C4CB7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" b="4236"/>
          <a:stretch/>
        </p:blipFill>
        <p:spPr>
          <a:xfrm>
            <a:off x="20" y="1"/>
            <a:ext cx="18287980" cy="10082213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444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OROFARINGE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EA0E61-85F0-0E5E-CBF3-07F5A480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764" y="2141207"/>
            <a:ext cx="19240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B15D586-1659-616A-1540-6A11F6C59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764" y="4184647"/>
            <a:ext cx="19431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3E6545A-09F3-315C-AC6D-8CDA0AFA1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239" y="6199278"/>
            <a:ext cx="19431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00961AD-99C8-7B44-2513-7BE0528B61BA}"/>
              </a:ext>
            </a:extLst>
          </p:cNvPr>
          <p:cNvSpPr/>
          <p:nvPr/>
        </p:nvSpPr>
        <p:spPr>
          <a:xfrm>
            <a:off x="14092672" y="9096703"/>
            <a:ext cx="588557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latin typeface="Times" charset="0"/>
              </a:rPr>
              <a:t>Johnson D. et al. </a:t>
            </a:r>
            <a:r>
              <a:rPr lang="pt-BR" sz="1400" dirty="0" err="1">
                <a:latin typeface="Times" charset="0"/>
              </a:rPr>
              <a:t>Nature</a:t>
            </a:r>
            <a:r>
              <a:rPr lang="pt-BR" sz="1400" dirty="0">
                <a:latin typeface="Times" charset="0"/>
              </a:rPr>
              <a:t> – 2020</a:t>
            </a:r>
          </a:p>
          <a:p>
            <a:r>
              <a:rPr lang="pt-BR" sz="1400" dirty="0" err="1">
                <a:latin typeface="Times" charset="0"/>
              </a:rPr>
              <a:t>Culliney</a:t>
            </a:r>
            <a:r>
              <a:rPr lang="pt-BR" sz="1400" dirty="0">
                <a:latin typeface="Times" charset="0"/>
              </a:rPr>
              <a:t> B. et al. </a:t>
            </a:r>
            <a:r>
              <a:rPr lang="pt-BR" sz="1400" dirty="0" err="1">
                <a:latin typeface="Times" charset="0"/>
              </a:rPr>
              <a:t>Oncology</a:t>
            </a:r>
            <a:r>
              <a:rPr lang="pt-BR" sz="1400" dirty="0">
                <a:latin typeface="Times" charset="0"/>
              </a:rPr>
              <a:t> - 2008</a:t>
            </a:r>
            <a:endParaRPr lang="de-DE" sz="1400" dirty="0">
              <a:latin typeface="Times" charset="0"/>
            </a:endParaRPr>
          </a:p>
        </p:txBody>
      </p:sp>
      <p:sp>
        <p:nvSpPr>
          <p:cNvPr id="5" name="CaixaDeTexto 5">
            <a:extLst>
              <a:ext uri="{FF2B5EF4-FFF2-40B4-BE49-F238E27FC236}">
                <a16:creationId xmlns:a16="http://schemas.microsoft.com/office/drawing/2014/main" id="{CD7459B6-4C0B-ABB7-84B2-65A8FB884B42}"/>
              </a:ext>
            </a:extLst>
          </p:cNvPr>
          <p:cNvSpPr txBox="1"/>
          <p:nvPr/>
        </p:nvSpPr>
        <p:spPr>
          <a:xfrm>
            <a:off x="336184" y="1652648"/>
            <a:ext cx="14129324" cy="761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890.000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novos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casos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e 450.000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mortes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2018 –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Cabeça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e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pescoço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3200" dirty="0">
                <a:latin typeface="Times" panose="02020603050405020304" pitchFamily="18" charset="0"/>
                <a:cs typeface="Times" panose="02020603050405020304" pitchFamily="18" charset="0"/>
              </a:rPr>
              <a:t>60% novos casos são </a:t>
            </a:r>
            <a:r>
              <a:rPr lang="pt-BR" sz="3200" dirty="0" err="1">
                <a:latin typeface="Times" panose="02020603050405020304" pitchFamily="18" charset="0"/>
                <a:cs typeface="Times" panose="02020603050405020304" pitchFamily="18" charset="0"/>
              </a:rPr>
              <a:t>stage</a:t>
            </a:r>
            <a:r>
              <a:rPr lang="pt-BR" sz="3200" dirty="0">
                <a:latin typeface="Times" panose="02020603050405020304" pitchFamily="18" charset="0"/>
                <a:cs typeface="Times" panose="02020603050405020304" pitchFamily="18" charset="0"/>
              </a:rPr>
              <a:t> III/IV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Aumento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na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incidência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56%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até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2040 (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Globocan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3200" dirty="0">
                <a:latin typeface="Times" panose="02020603050405020304" pitchFamily="18" charset="0"/>
                <a:cs typeface="Times" panose="02020603050405020304" pitchFamily="18" charset="0"/>
              </a:rPr>
              <a:t>Elevada taxa de contaminação da orofaringe por HPV contribui para tal aumento e também pela melhora na sobrevida em CCP (SEER) na última década.</a:t>
            </a: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Orofaringe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 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parede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posterior – palate mole/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úvula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– base da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língua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–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região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tonsilar</a:t>
            </a:r>
            <a:endParaRPr lang="pt-BR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pt-BR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pt-BR" sz="2000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9C67850-8A00-78C8-6D37-780D9A9F9CE9}"/>
              </a:ext>
            </a:extLst>
          </p:cNvPr>
          <p:cNvCxnSpPr/>
          <p:nvPr/>
        </p:nvCxnSpPr>
        <p:spPr>
          <a:xfrm>
            <a:off x="2638269" y="8052448"/>
            <a:ext cx="161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Epidemiologia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522096E-DBE8-F384-C578-6B2157068C20}"/>
              </a:ext>
            </a:extLst>
          </p:cNvPr>
          <p:cNvSpPr/>
          <p:nvPr/>
        </p:nvSpPr>
        <p:spPr>
          <a:xfrm>
            <a:off x="13630243" y="9456681"/>
            <a:ext cx="298966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" charset="0"/>
              </a:rPr>
              <a:t>Matt Lechner</a:t>
            </a:r>
            <a:r>
              <a:rPr lang="de-DE" sz="1400" dirty="0">
                <a:latin typeface="Times" charset="0"/>
              </a:rPr>
              <a:t>. et al. </a:t>
            </a:r>
            <a:r>
              <a:rPr lang="pt-BR" sz="1400" dirty="0" err="1">
                <a:latin typeface="Times" charset="0"/>
              </a:rPr>
              <a:t>Nature</a:t>
            </a:r>
            <a:r>
              <a:rPr lang="pt-BR" sz="1400" dirty="0">
                <a:latin typeface="Times" charset="0"/>
              </a:rPr>
              <a:t>. May 2022</a:t>
            </a:r>
            <a:r>
              <a:rPr lang="de-DE" sz="1400" dirty="0">
                <a:latin typeface="Times" charset="0"/>
              </a:rPr>
              <a:t>.</a:t>
            </a: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66E0EC79-316D-F930-B0D6-A0A04CBC53DF}"/>
              </a:ext>
            </a:extLst>
          </p:cNvPr>
          <p:cNvSpPr txBox="1"/>
          <p:nvPr/>
        </p:nvSpPr>
        <p:spPr>
          <a:xfrm>
            <a:off x="413109" y="2474448"/>
            <a:ext cx="17380215" cy="37784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Álcool e tabaco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Infecção HPV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71% dos tumores de orofaringe USA (90% HPV-16)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No mundo – 33%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Neoplasia de maior aumento na incidência nos países desenvolvidos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Incidência &gt; Colo uterino (UK </a:t>
            </a:r>
            <a:r>
              <a:rPr lang="pt-BR" sz="2400" dirty="0" err="1">
                <a:latin typeface="Times" panose="02020603050405020304" pitchFamily="18" charset="0"/>
                <a:cs typeface="Times" panose="02020603050405020304" pitchFamily="18" charset="0"/>
              </a:rPr>
              <a:t>and</a:t>
            </a:r>
            <a:r>
              <a:rPr lang="pt-BR" sz="2400" dirty="0">
                <a:latin typeface="Times" panose="02020603050405020304" pitchFamily="18" charset="0"/>
                <a:cs typeface="Times" panose="02020603050405020304" pitchFamily="18" charset="0"/>
              </a:rPr>
              <a:t> USA)</a:t>
            </a:r>
          </a:p>
          <a:p>
            <a:pPr lvl="1">
              <a:lnSpc>
                <a:spcPct val="150000"/>
              </a:lnSpc>
            </a:pPr>
            <a:endParaRPr lang="pt-BR" dirty="0">
              <a:latin typeface="Arial Rounded MT Bold" panose="020F0704030504030204" pitchFamily="34" charset="0"/>
            </a:endParaRPr>
          </a:p>
        </p:txBody>
      </p:sp>
      <p:sp>
        <p:nvSpPr>
          <p:cNvPr id="7" name="CaixaDeTexto 10">
            <a:extLst>
              <a:ext uri="{FF2B5EF4-FFF2-40B4-BE49-F238E27FC236}">
                <a16:creationId xmlns:a16="http://schemas.microsoft.com/office/drawing/2014/main" id="{83EA711A-E908-22DB-5F39-D6932B0373E1}"/>
              </a:ext>
            </a:extLst>
          </p:cNvPr>
          <p:cNvSpPr txBox="1"/>
          <p:nvPr/>
        </p:nvSpPr>
        <p:spPr>
          <a:xfrm>
            <a:off x="413109" y="6032098"/>
            <a:ext cx="14277252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Times" panose="02020603050405020304" pitchFamily="18" charset="0"/>
                <a:cs typeface="Times" panose="02020603050405020304" pitchFamily="18" charset="0"/>
              </a:rPr>
              <a:t>Fortemente associado número de parceiros sexuais oral/vaginal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Times" panose="02020603050405020304" pitchFamily="18" charset="0"/>
                <a:cs typeface="Times" panose="02020603050405020304" pitchFamily="18" charset="0"/>
              </a:rPr>
              <a:t>Maior incidência homens / nível </a:t>
            </a:r>
            <a:r>
              <a:rPr lang="pt-BR" sz="2000" dirty="0" err="1">
                <a:latin typeface="Times" panose="02020603050405020304" pitchFamily="18" charset="0"/>
                <a:cs typeface="Times" panose="02020603050405020304" pitchFamily="18" charset="0"/>
              </a:rPr>
              <a:t>sócio-econômico</a:t>
            </a:r>
            <a:endParaRPr lang="pt-BR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pt-BR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Times" panose="02020603050405020304" pitchFamily="18" charset="0"/>
                <a:cs typeface="Times" panose="02020603050405020304" pitchFamily="18" charset="0"/>
              </a:rPr>
              <a:t>Incidência tumores orofaringe HPV + triplicou últimos 10 anos em países desenvolvidos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Times" panose="02020603050405020304" pitchFamily="18" charset="0"/>
                <a:cs typeface="Times" panose="02020603050405020304" pitchFamily="18" charset="0"/>
              </a:rPr>
              <a:t>Antagonismo em países com elevada incidência de neoplasia de colo uterino  - Hábitos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3CA7A17-850A-FB93-58B8-DD010BEBB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85" y="546702"/>
            <a:ext cx="2626976" cy="1560676"/>
          </a:xfrm>
          <a:prstGeom prst="rect">
            <a:avLst/>
          </a:prstGeom>
        </p:spPr>
      </p:pic>
      <p:pic>
        <p:nvPicPr>
          <p:cNvPr id="3074" name="Picture 2" descr="Alarm GIFs | Tenor">
            <a:extLst>
              <a:ext uri="{FF2B5EF4-FFF2-40B4-BE49-F238E27FC236}">
                <a16:creationId xmlns:a16="http://schemas.microsoft.com/office/drawing/2014/main" id="{FA430942-65C5-A093-B75B-C5B40433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161" y="4514850"/>
            <a:ext cx="4743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A6FDCA-7F96-9A30-2055-D8B996F1C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5297" y="2861468"/>
            <a:ext cx="7937501" cy="45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CEC HPV ASSOCIADO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122" name="Picture 2" descr="Animados gifs de gato brincando - Gifs.eco.br">
            <a:extLst>
              <a:ext uri="{FF2B5EF4-FFF2-40B4-BE49-F238E27FC236}">
                <a16:creationId xmlns:a16="http://schemas.microsoft.com/office/drawing/2014/main" id="{7AD705D4-E3CE-5458-A517-2B838B26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58" y="1661040"/>
            <a:ext cx="14429178" cy="81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0899E31-EF7D-2D19-2D87-E1DA37281038}"/>
              </a:ext>
            </a:extLst>
          </p:cNvPr>
          <p:cNvSpPr>
            <a:spLocks noGrp="1"/>
          </p:cNvSpPr>
          <p:nvPr/>
        </p:nvSpPr>
        <p:spPr>
          <a:xfrm>
            <a:off x="2327564" y="29678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 Não </a:t>
            </a:r>
            <a:r>
              <a:rPr lang="pt-BR" dirty="0" err="1"/>
              <a:t>queratinizante</a:t>
            </a:r>
            <a:r>
              <a:rPr lang="pt-BR" dirty="0"/>
              <a:t>.</a:t>
            </a:r>
          </a:p>
          <a:p>
            <a:r>
              <a:rPr lang="pt-BR" dirty="0"/>
              <a:t>Papilar</a:t>
            </a:r>
          </a:p>
          <a:p>
            <a:r>
              <a:rPr lang="pt-BR" dirty="0" err="1"/>
              <a:t>Basaloide</a:t>
            </a:r>
            <a:endParaRPr lang="pt-BR" dirty="0"/>
          </a:p>
          <a:p>
            <a:r>
              <a:rPr lang="pt-BR" dirty="0" err="1"/>
              <a:t>Linfoepitelial</a:t>
            </a:r>
            <a:r>
              <a:rPr lang="pt-BR" dirty="0"/>
              <a:t> like</a:t>
            </a:r>
          </a:p>
          <a:p>
            <a:r>
              <a:rPr lang="pt-BR" dirty="0" err="1"/>
              <a:t>Sarcomatoide</a:t>
            </a:r>
            <a:endParaRPr lang="pt-BR" dirty="0"/>
          </a:p>
          <a:p>
            <a:r>
              <a:rPr lang="pt-BR" dirty="0" err="1"/>
              <a:t>Adenoescamoso</a:t>
            </a:r>
            <a:r>
              <a:rPr lang="pt-BR" dirty="0"/>
              <a:t> ciliado</a:t>
            </a:r>
          </a:p>
          <a:p>
            <a:r>
              <a:rPr lang="pt-BR" dirty="0" err="1"/>
              <a:t>Sinonasal</a:t>
            </a:r>
            <a:r>
              <a:rPr lang="pt-BR" dirty="0"/>
              <a:t>: carcinoma </a:t>
            </a:r>
            <a:r>
              <a:rPr lang="pt-BR" dirty="0" err="1"/>
              <a:t>sinonasal</a:t>
            </a:r>
            <a:r>
              <a:rPr lang="pt-BR" dirty="0"/>
              <a:t> </a:t>
            </a:r>
            <a:r>
              <a:rPr lang="pt-BR"/>
              <a:t>multifenótipo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22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8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9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Props1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1E0005BC-4EEE-458F-BFEE-CF833EDD727F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EC4126FB-C084-4DB1-AE00-8E93AE417B05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BEAC9FD4-CF1C-442E-9AA6-CFA1C88509B1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70DE3D55-6781-4F66-91DA-E1B800693E9C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6C09A75-5172-4E4D-8ED8-0BD52FFE77CE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D173FED8-7E04-452B-AB67-1F009A814829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E0137724-C0C4-4919-8D5E-A574E5863A99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1A4FCFCC-EC19-4889-8BBD-6E25323BE853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E988708B-7E4D-430E-B202-6149B45D5ED7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C8C8C27A-8798-4303-90ED-94604C7149F3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14EFA920-EAE5-479D-BC10-AF133A2C058F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B0BF675E-7121-432B-9CBE-7A06183FDA73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49655885-88D1-4864-B9AF-76586525325C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798B5A52-9DFD-409F-9934-F41135188949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19E3AC88-EF77-4508-9283-6A0395FDC1C9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EFAA4EB9-9A00-4FA7-A135-2AB16FAC97B6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8E65557D-0E1E-4438-B24E-FC71734EFFDB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89371B2C-BD52-45F6-9B08-FD5EFE9F4283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C9139600-C357-4BA6-BF9E-4F47FFBEB325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E49CF0EF-9718-446F-90D2-9BB50A4A1B40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5255E405-48BF-49F7-8140-072754AD204E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0A301C23-E63C-4980-80BE-0AA6C0501422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2F2F238B-EDE5-4C97-9221-8F759A0D3537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A93996F5-73CD-4678-99E7-1C0E4D446496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597723CF-DBD4-40EB-A7DC-757DDECC9DC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8C809765-FE24-411B-9913-A9964AA320D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5170</TotalTime>
  <Words>1416</Words>
  <Application>Microsoft Office PowerPoint</Application>
  <PresentationFormat>Personalizar</PresentationFormat>
  <Paragraphs>197</Paragraphs>
  <Slides>43</Slides>
  <Notes>0</Notes>
  <HiddenSlides>1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4" baseType="lpstr">
      <vt:lpstr>Agilent TT CondLight</vt:lpstr>
      <vt:lpstr>Arial</vt:lpstr>
      <vt:lpstr>Arial Rounded MT Bold</vt:lpstr>
      <vt:lpstr>Calibri</vt:lpstr>
      <vt:lpstr>Calibri Bold</vt:lpstr>
      <vt:lpstr>Courier New</vt:lpstr>
      <vt:lpstr>Segoe UI</vt:lpstr>
      <vt:lpstr>Times</vt:lpstr>
      <vt:lpstr>Times New Roman</vt:lpstr>
      <vt:lpstr>Congresso de Patologia</vt:lpstr>
      <vt:lpstr>Bitmap Image</vt:lpstr>
      <vt:lpstr>BIOMARCARDORES EM CÂNCER DE CABEÇA E PESCOÇO</vt:lpstr>
      <vt:lpstr>Declaração de Conflito de Interesse</vt:lpstr>
      <vt:lpstr>Apresentação do PowerPoint</vt:lpstr>
      <vt:lpstr>Biomarcadores em câncer de cabeça e pescoço</vt:lpstr>
      <vt:lpstr>Apresentação do PowerPoint</vt:lpstr>
      <vt:lpstr>Apresentação do PowerPoint</vt:lpstr>
      <vt:lpstr>OROFARINGE</vt:lpstr>
      <vt:lpstr>Epidemiologia</vt:lpstr>
      <vt:lpstr>CEC HPV ASSOCIADO</vt:lpstr>
      <vt:lpstr>Apresentação do PowerPoint</vt:lpstr>
      <vt:lpstr>Apresentação do PowerPoint</vt:lpstr>
      <vt:lpstr>Apresentação do PowerPoint</vt:lpstr>
      <vt:lpstr>Apresentação do PowerPoint</vt:lpstr>
      <vt:lpstr>IMUNO-HISTOQUÍMICA – p16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PDL-1</vt:lpstr>
      <vt:lpstr>Apresentação do PowerPoint</vt:lpstr>
      <vt:lpstr>CPS - EXEMPLOS</vt:lpstr>
      <vt:lpstr>Apresentação do PowerPoint</vt:lpstr>
      <vt:lpstr>Apresentação do PowerPoint</vt:lpstr>
      <vt:lpstr>CAVIDADE ORAL</vt:lpstr>
      <vt:lpstr>Apresentação do PowerPoint</vt:lpstr>
      <vt:lpstr>Apresentação do PowerPoint</vt:lpstr>
      <vt:lpstr>Apresentação do PowerPoint</vt:lpstr>
      <vt:lpstr>NASOFARINGE</vt:lpstr>
      <vt:lpstr>NASOFARINGE</vt:lpstr>
      <vt:lpstr>GLÂNDULA SALIVAR</vt:lpstr>
      <vt:lpstr>Apresentação do PowerPoint</vt:lpstr>
      <vt:lpstr>Apresentação do PowerPoint</vt:lpstr>
      <vt:lpstr>TIREOIDE</vt:lpstr>
      <vt:lpstr>TIREOIDE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MENSAGENS FINAIS</vt:lpstr>
      <vt:lpstr>Apresentação do PowerPoint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livia maia</cp:lastModifiedBy>
  <cp:revision>43</cp:revision>
  <dcterms:created xsi:type="dcterms:W3CDTF">2024-02-22T18:43:09Z</dcterms:created>
  <dcterms:modified xsi:type="dcterms:W3CDTF">2024-05-29T22:13:53Z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